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54"/>
  </p:notesMasterIdLst>
  <p:handoutMasterIdLst>
    <p:handoutMasterId r:id="rId55"/>
  </p:handoutMasterIdLst>
  <p:sldIdLst>
    <p:sldId id="358" r:id="rId2"/>
    <p:sldId id="355" r:id="rId3"/>
    <p:sldId id="353" r:id="rId4"/>
    <p:sldId id="382" r:id="rId5"/>
    <p:sldId id="385" r:id="rId6"/>
    <p:sldId id="354" r:id="rId7"/>
    <p:sldId id="381" r:id="rId8"/>
    <p:sldId id="364" r:id="rId9"/>
    <p:sldId id="366" r:id="rId10"/>
    <p:sldId id="359" r:id="rId11"/>
    <p:sldId id="408" r:id="rId12"/>
    <p:sldId id="431" r:id="rId13"/>
    <p:sldId id="430" r:id="rId14"/>
    <p:sldId id="348" r:id="rId15"/>
    <p:sldId id="389" r:id="rId16"/>
    <p:sldId id="375" r:id="rId17"/>
    <p:sldId id="409" r:id="rId18"/>
    <p:sldId id="390" r:id="rId19"/>
    <p:sldId id="415" r:id="rId20"/>
    <p:sldId id="416" r:id="rId21"/>
    <p:sldId id="391" r:id="rId22"/>
    <p:sldId id="419" r:id="rId23"/>
    <p:sldId id="420" r:id="rId24"/>
    <p:sldId id="421" r:id="rId25"/>
    <p:sldId id="412" r:id="rId26"/>
    <p:sldId id="392" r:id="rId27"/>
    <p:sldId id="424" r:id="rId28"/>
    <p:sldId id="393" r:id="rId29"/>
    <p:sldId id="387" r:id="rId30"/>
    <p:sldId id="429" r:id="rId31"/>
    <p:sldId id="394" r:id="rId32"/>
    <p:sldId id="396" r:id="rId33"/>
    <p:sldId id="395" r:id="rId34"/>
    <p:sldId id="397" r:id="rId35"/>
    <p:sldId id="410" r:id="rId36"/>
    <p:sldId id="411" r:id="rId37"/>
    <p:sldId id="398" r:id="rId38"/>
    <p:sldId id="427" r:id="rId39"/>
    <p:sldId id="428" r:id="rId40"/>
    <p:sldId id="399" r:id="rId41"/>
    <p:sldId id="400" r:id="rId42"/>
    <p:sldId id="401" r:id="rId43"/>
    <p:sldId id="404" r:id="rId44"/>
    <p:sldId id="407" r:id="rId45"/>
    <p:sldId id="405" r:id="rId46"/>
    <p:sldId id="406" r:id="rId47"/>
    <p:sldId id="402" r:id="rId48"/>
    <p:sldId id="403" r:id="rId49"/>
    <p:sldId id="374" r:id="rId50"/>
    <p:sldId id="384" r:id="rId51"/>
    <p:sldId id="386" r:id="rId52"/>
    <p:sldId id="357" r:id="rId53"/>
  </p:sldIdLst>
  <p:sldSz cx="9144000" cy="6858000" type="screen4x3"/>
  <p:notesSz cx="6735763" cy="9799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EAA"/>
    <a:srgbClr val="EE4ACB"/>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밝은 스타일 3 - 강조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6" autoAdjust="0"/>
    <p:restoredTop sz="64140" autoAdjust="0"/>
  </p:normalViewPr>
  <p:slideViewPr>
    <p:cSldViewPr snapToGrid="0">
      <p:cViewPr varScale="1">
        <p:scale>
          <a:sx n="71" d="100"/>
          <a:sy n="71" d="100"/>
        </p:scale>
        <p:origin x="1116" y="72"/>
      </p:cViewPr>
      <p:guideLst/>
    </p:cSldViewPr>
  </p:slideViewPr>
  <p:outlineViewPr>
    <p:cViewPr>
      <p:scale>
        <a:sx n="33" d="100"/>
        <a:sy n="33" d="100"/>
      </p:scale>
      <p:origin x="0" y="-48"/>
    </p:cViewPr>
  </p:outlineViewPr>
  <p:notesTextViewPr>
    <p:cViewPr>
      <p:scale>
        <a:sx n="75" d="100"/>
        <a:sy n="75" d="100"/>
      </p:scale>
      <p:origin x="0" y="0"/>
    </p:cViewPr>
  </p:notesTextViewPr>
  <p:sorterViewPr>
    <p:cViewPr>
      <p:scale>
        <a:sx n="100" d="100"/>
        <a:sy n="100" d="100"/>
      </p:scale>
      <p:origin x="0" y="-2094"/>
    </p:cViewPr>
  </p:sorterViewPr>
  <p:notesViewPr>
    <p:cSldViewPr snapToGrid="0">
      <p:cViewPr>
        <p:scale>
          <a:sx n="100" d="100"/>
          <a:sy n="100" d="100"/>
        </p:scale>
        <p:origin x="2868" y="-57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5373" y="0"/>
            <a:ext cx="2918831" cy="491684"/>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2020/1/12</a:t>
            </a:fld>
            <a:endParaRPr lang="zh-CN" altLang="en-US"/>
          </a:p>
        </p:txBody>
      </p:sp>
      <p:sp>
        <p:nvSpPr>
          <p:cNvPr id="4" name="页脚占位符 3"/>
          <p:cNvSpPr>
            <a:spLocks noGrp="1"/>
          </p:cNvSpPr>
          <p:nvPr>
            <p:ph type="ftr" sz="quarter" idx="2"/>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3" y="9307956"/>
            <a:ext cx="2918831" cy="491683"/>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1684"/>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2020/1/12</a:t>
            </a:fld>
            <a:endParaRPr lang="zh-CN" altLang="en-US"/>
          </a:p>
        </p:txBody>
      </p:sp>
      <p:sp>
        <p:nvSpPr>
          <p:cNvPr id="4" name="幻灯片图像占位符 3"/>
          <p:cNvSpPr>
            <a:spLocks noGrp="1" noRot="1" noChangeAspect="1"/>
          </p:cNvSpPr>
          <p:nvPr>
            <p:ph type="sldImg" idx="2"/>
          </p:nvPr>
        </p:nvSpPr>
        <p:spPr>
          <a:xfrm>
            <a:off x="1163638" y="1225550"/>
            <a:ext cx="4408487" cy="33067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16076"/>
            <a:ext cx="5388610" cy="385860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07956"/>
            <a:ext cx="2918831" cy="491683"/>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dirty="0" smtClean="0">
                <a:latin typeface="Arial" charset="0"/>
              </a:rPr>
              <a:t>Good morning,</a:t>
            </a:r>
            <a:r>
              <a:rPr lang="en-US" altLang="zh-CN" b="0" baseline="0" dirty="0" smtClean="0">
                <a:latin typeface="Arial" charset="0"/>
              </a:rPr>
              <a:t> everyone.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baseline="0" dirty="0" smtClean="0">
                <a:latin typeface="Arial" charset="0"/>
              </a:rPr>
              <a:t>I am Cho from Korea. My supervisor is professor </a:t>
            </a:r>
            <a:r>
              <a:rPr lang="en-US" altLang="zh-CN" b="0" baseline="0" dirty="0" err="1" smtClean="0">
                <a:latin typeface="Arial" charset="0"/>
              </a:rPr>
              <a:t>Wanglin</a:t>
            </a:r>
            <a:r>
              <a:rPr lang="en-US" altLang="zh-CN" b="0" baseline="0" dirty="0" smtClean="0">
                <a:latin typeface="Arial" charset="0"/>
              </a:rPr>
              <a:t>. </a:t>
            </a:r>
            <a:br>
              <a:rPr lang="en-US" altLang="zh-CN" b="0" baseline="0" dirty="0" smtClean="0">
                <a:latin typeface="Arial" charset="0"/>
              </a:rPr>
            </a:br>
            <a:r>
              <a:rPr lang="en-US" altLang="zh-CN" b="0" baseline="0" dirty="0" smtClean="0">
                <a:latin typeface="Arial" charset="0"/>
              </a:rPr>
              <a:t>I will present my thesis topic, “Competition of social opinions on two-layer networks.”</a:t>
            </a:r>
            <a:br>
              <a:rPr lang="en-US" altLang="zh-CN" b="0" baseline="0" dirty="0" smtClean="0">
                <a:latin typeface="Arial" charset="0"/>
              </a:rPr>
            </a:br>
            <a:r>
              <a:rPr lang="en-US" altLang="zh-CN" b="0" baseline="0" dirty="0" smtClean="0">
                <a:latin typeface="Arial" charset="0"/>
              </a:rPr>
              <a:t>In this thesis, I have researched a competition model of social network.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baseline="0" dirty="0" smtClean="0">
                <a:latin typeface="Arial" charset="0"/>
              </a:rPr>
              <a:t>And I tried to obtain the features of a competition model by changing simulation conditions.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0" baseline="0" dirty="0" smtClean="0">
              <a:latin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0" baseline="0" dirty="0" smtClean="0">
              <a:latin typeface="Arial"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4059645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some indexes are provided for measuring a consensus and a state of the network. </a:t>
            </a:r>
          </a:p>
          <a:p>
            <a:endParaRPr lang="en-US" altLang="zh-CN" baseline="0" dirty="0" smtClean="0"/>
          </a:p>
          <a:p>
            <a:r>
              <a:rPr lang="en-US" altLang="zh-CN" baseline="0" dirty="0" smtClean="0"/>
              <a:t>Average state could be verified whether the consensus happen or not. </a:t>
            </a:r>
          </a:p>
          <a:p>
            <a:r>
              <a:rPr lang="en-US" altLang="zh-CN" baseline="0" dirty="0" smtClean="0"/>
              <a:t>When the AS is close to 1, the state is a positive consensus</a:t>
            </a:r>
          </a:p>
          <a:p>
            <a:r>
              <a:rPr lang="en-US" altLang="zh-CN" baseline="0" dirty="0" smtClean="0"/>
              <a:t>When the AS is close to -1, the state is a negative consensus. </a:t>
            </a:r>
          </a:p>
          <a:p>
            <a:endParaRPr lang="en-US" altLang="zh-CN" baseline="0" dirty="0" smtClean="0"/>
          </a:p>
          <a:p>
            <a:r>
              <a:rPr lang="en-US" altLang="zh-CN" baseline="0" dirty="0" smtClean="0"/>
              <a:t>AS total means the summation of AS for all parameters. </a:t>
            </a:r>
          </a:p>
          <a:p>
            <a:endParaRPr lang="en-US" altLang="zh-CN" baseline="0" dirty="0" smtClean="0"/>
          </a:p>
          <a:p>
            <a:r>
              <a:rPr lang="en-US" altLang="zh-CN" baseline="0" dirty="0" smtClean="0"/>
              <a:t>With CI, it is measured how close the state is to a consensus. </a:t>
            </a:r>
          </a:p>
          <a:p>
            <a:r>
              <a:rPr lang="en-US" altLang="zh-CN" baseline="0" dirty="0" smtClean="0"/>
              <a:t>When the CI is close to 0, the state is a consensus.</a:t>
            </a:r>
          </a:p>
          <a:p>
            <a:r>
              <a:rPr lang="en-US" altLang="zh-CN" baseline="0" dirty="0" smtClean="0"/>
              <a:t>When the CI is close to 1, the state is a separated coexistence.</a:t>
            </a:r>
          </a:p>
          <a:p>
            <a:r>
              <a:rPr lang="en-US" altLang="zh-CN" baseline="0" dirty="0" smtClean="0"/>
              <a:t>When the CI is close to 0.5, the state is  a mixed coexistence.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414287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PCR represents the ratio of positive consensus.</a:t>
            </a:r>
          </a:p>
          <a:p>
            <a:r>
              <a:rPr lang="en-US" altLang="zh-CN" baseline="0" dirty="0" smtClean="0"/>
              <a:t>NCR represents the ratio of negative consensus. </a:t>
            </a:r>
          </a:p>
          <a:p>
            <a:r>
              <a:rPr lang="en-US" altLang="zh-CN" baseline="0" dirty="0" smtClean="0"/>
              <a:t>CR means Consensus Ratio, the summation of PCR and NCR</a:t>
            </a:r>
          </a:p>
          <a:p>
            <a:r>
              <a:rPr lang="en-US" altLang="zh-CN" baseline="0" dirty="0" smtClean="0"/>
              <a:t>Coexistence Ratio is 1-CR.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650062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figure is AS values per each step according to all parameters. </a:t>
            </a:r>
          </a:p>
          <a:p>
            <a:endParaRPr lang="en-US" altLang="zh-CN" baseline="0" dirty="0" smtClean="0"/>
          </a:p>
          <a:p>
            <a:r>
              <a:rPr lang="en-US" altLang="zh-CN" baseline="0" dirty="0" smtClean="0"/>
              <a:t>With AS index, the state of a network can be categorized into three final states, such as positive consensus, coexistence, and negative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323365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figure is CI values per each step according to all parameters. </a:t>
            </a:r>
          </a:p>
          <a:p>
            <a:endParaRPr lang="en-US" altLang="zh-CN" baseline="0" dirty="0" smtClean="0"/>
          </a:p>
          <a:p>
            <a:r>
              <a:rPr lang="en-US" altLang="zh-CN" baseline="0" dirty="0" smtClean="0"/>
              <a:t>With CI index, the state of a network can be categorized into three final states, such as a separated coexistence, mixed coexistence, and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890073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I will show you two animation of a competition model. </a:t>
            </a:r>
          </a:p>
          <a:p>
            <a:endParaRPr lang="en-US" altLang="zh-CN" baseline="0" dirty="0" smtClean="0"/>
          </a:p>
          <a:p>
            <a:r>
              <a:rPr lang="en-US" altLang="zh-CN" baseline="0" dirty="0" smtClean="0"/>
              <a:t>One is the dynamics that makes a positive consensus. </a:t>
            </a:r>
          </a:p>
          <a:p>
            <a:endParaRPr lang="en-US" altLang="zh-CN" baseline="0" dirty="0" smtClean="0"/>
          </a:p>
          <a:p>
            <a:r>
              <a:rPr lang="en-US" altLang="zh-CN" baseline="0" dirty="0" smtClean="0"/>
              <a:t>The other is the dynamics that makes a negative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156610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Simulation results of 3 topics. </a:t>
            </a:r>
          </a:p>
          <a:p>
            <a:endParaRPr lang="en-US" altLang="zh-CN" baseline="0" dirty="0" smtClean="0"/>
          </a:p>
          <a:p>
            <a:pPr lvl="0">
              <a:spcBef>
                <a:spcPts val="300"/>
              </a:spcBef>
              <a:buClr>
                <a:srgbClr val="004098"/>
              </a:buClr>
              <a:buSzPct val="100000"/>
            </a:pPr>
            <a:r>
              <a:rPr lang="en-US" altLang="zh-CN" baseline="0" dirty="0" smtClean="0"/>
              <a:t>First, competition on a two-layer network with various structures. </a:t>
            </a:r>
          </a:p>
          <a:p>
            <a:pPr lvl="0">
              <a:spcBef>
                <a:spcPts val="300"/>
              </a:spcBef>
              <a:buClr>
                <a:srgbClr val="004098"/>
              </a:buClr>
              <a:buSzPct val="100000"/>
            </a:pPr>
            <a:r>
              <a:rPr lang="en-US" altLang="zh-CN" baseline="0" dirty="0" smtClean="0"/>
              <a:t> </a:t>
            </a:r>
          </a:p>
          <a:p>
            <a:r>
              <a:rPr lang="en-US" altLang="zh-CN" baseline="0" dirty="0" smtClean="0"/>
              <a:t>Second, competition with different updating rules.</a:t>
            </a:r>
          </a:p>
          <a:p>
            <a:endParaRPr lang="en-US" altLang="zh-CN" baseline="0" dirty="0" smtClean="0"/>
          </a:p>
          <a:p>
            <a:r>
              <a:rPr lang="en-US" altLang="zh-CN" baseline="0" dirty="0" smtClean="0"/>
              <a:t>Third, influences of key nodes on competition. </a:t>
            </a:r>
          </a:p>
          <a:p>
            <a:endParaRPr lang="en-US" altLang="zh-CN" baseline="0" dirty="0" smtClean="0"/>
          </a:p>
          <a:p>
            <a:endParaRPr lang="en-US" altLang="zh-CN" baseline="0" dirty="0" smtClean="0"/>
          </a:p>
          <a:p>
            <a:r>
              <a:rPr lang="en-US" altLang="zh-CN" baseline="0" dirty="0" smtClean="0"/>
              <a:t>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2478994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First, competition on a two-layer network with various structures. </a:t>
            </a:r>
          </a:p>
          <a:p>
            <a:endParaRPr lang="en-US" altLang="zh-CN" baseline="0" dirty="0" smtClean="0"/>
          </a:p>
          <a:p>
            <a:r>
              <a:rPr lang="en-US" altLang="zh-CN" baseline="0" dirty="0" smtClean="0"/>
              <a:t>Competition on Random Regular networks. </a:t>
            </a:r>
          </a:p>
          <a:p>
            <a:endParaRPr lang="en-US" altLang="zh-CN" baseline="0" dirty="0" smtClean="0"/>
          </a:p>
          <a:p>
            <a:r>
              <a:rPr lang="en-US" altLang="zh-CN" baseline="0" dirty="0" smtClean="0"/>
              <a:t>In this model, each layer consists of a random regular network that has 2048 nodes. And each node has 5 internal edges and 1 external edge. </a:t>
            </a:r>
          </a:p>
          <a:p>
            <a:endParaRPr lang="en-US" altLang="zh-CN" baseline="0" dirty="0" smtClean="0"/>
          </a:p>
          <a:p>
            <a:r>
              <a:rPr lang="en-US" altLang="zh-CN" baseline="0" dirty="0" smtClean="0"/>
              <a:t>This model is simulated as basic model.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274031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for simulation result of competition on Random Regular networks. </a:t>
            </a:r>
          </a:p>
          <a:p>
            <a:endParaRPr lang="en-US" altLang="zh-CN" baseline="0" dirty="0" smtClean="0"/>
          </a:p>
          <a:p>
            <a:r>
              <a:rPr lang="en-US" altLang="zh-CN" baseline="0" dirty="0" smtClean="0"/>
              <a:t>In this figure, blue area is for positive consensus, red area is for negative consensus, and light colored and white area is for coexistence</a:t>
            </a:r>
          </a:p>
          <a:p>
            <a:endParaRPr lang="en-US" altLang="zh-CN" baseline="0" dirty="0" smtClean="0"/>
          </a:p>
          <a:p>
            <a:r>
              <a:rPr lang="en-US" altLang="zh-CN" baseline="0" dirty="0" smtClean="0"/>
              <a:t>It is recognized that there exist three final states, such as positive consensus, negative consensus, coexistence. </a:t>
            </a:r>
          </a:p>
          <a:p>
            <a:endParaRPr lang="en-US" altLang="zh-CN" baseline="0" dirty="0" smtClean="0"/>
          </a:p>
          <a:p>
            <a:r>
              <a:rPr lang="en-US" altLang="zh-CN" baseline="0" dirty="0" smtClean="0"/>
              <a:t>By using these values and figures, various models are compared with this model.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1169121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the simulations are implemented by changing the number of external links. </a:t>
            </a:r>
          </a:p>
          <a:p>
            <a:endParaRPr lang="en-US" altLang="zh-CN" baseline="0" dirty="0" smtClean="0"/>
          </a:p>
          <a:p>
            <a:r>
              <a:rPr lang="en-US" altLang="zh-CN" baseline="0" dirty="0" smtClean="0"/>
              <a:t>In this case, the model is called as a hierarchical model. And we denote HM(n) as a hierarchical model with a level n.</a:t>
            </a:r>
          </a:p>
          <a:p>
            <a:endParaRPr lang="en-US" altLang="zh-CN" baseline="0" dirty="0" smtClean="0"/>
          </a:p>
          <a:p>
            <a:r>
              <a:rPr lang="en-US" altLang="zh-CN" baseline="0" dirty="0" smtClean="0"/>
              <a:t>For example, HM(2) means each node in layer B has 2 external edges, and HM(8) indicates each node in layer B has 8 external edges.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393439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Various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are simulated. The simulation results of 8 hierarchical models</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are arranged. </a:t>
            </a:r>
          </a:p>
          <a:p>
            <a:endParaRPr lang="en-US" altLang="zh-CN" sz="1200" b="0" i="1" u="none" strike="noStrike" kern="1200" baseline="0" dirty="0" smtClean="0">
              <a:solidFill>
                <a:schemeClr val="tx1"/>
              </a:solidFill>
              <a:latin typeface="+mn-lt"/>
              <a:ea typeface="+mn-ea"/>
              <a:cs typeface="+mn-cs"/>
            </a:endParaRPr>
          </a:p>
          <a:p>
            <a:r>
              <a:rPr lang="en-US" altLang="zh-CN" sz="1200" b="0" i="1" u="none" strike="noStrike" kern="1200" baseline="0" dirty="0" smtClean="0">
                <a:solidFill>
                  <a:schemeClr val="tx1"/>
                </a:solidFill>
                <a:latin typeface="+mn-lt"/>
                <a:ea typeface="+mn-ea"/>
                <a:cs typeface="+mn-cs"/>
              </a:rPr>
              <a:t>HM(2) </a:t>
            </a:r>
            <a:r>
              <a:rPr lang="en-US" altLang="zh-CN" sz="1200" b="0" i="0" u="none" strike="noStrike" kern="1200" baseline="0" dirty="0" smtClean="0">
                <a:solidFill>
                  <a:schemeClr val="tx1"/>
                </a:solidFill>
                <a:latin typeface="+mn-lt"/>
                <a:ea typeface="+mn-ea"/>
                <a:cs typeface="+mn-cs"/>
              </a:rPr>
              <a:t>has the most significant area for the coexistence part.</a:t>
            </a:r>
          </a:p>
          <a:p>
            <a:r>
              <a:rPr lang="en-US" altLang="zh-CN" sz="1200" b="0" i="0" u="none" strike="noStrike" kern="1200" baseline="0" dirty="0" smtClean="0">
                <a:solidFill>
                  <a:schemeClr val="tx1"/>
                </a:solidFill>
                <a:latin typeface="+mn-lt"/>
                <a:ea typeface="+mn-ea"/>
                <a:cs typeface="+mn-cs"/>
              </a:rPr>
              <a:t>And </a:t>
            </a:r>
            <a:r>
              <a:rPr lang="en-US" altLang="zh-CN" sz="1200" b="0" i="1" u="none" strike="noStrike" kern="1200" baseline="0" dirty="0" smtClean="0">
                <a:solidFill>
                  <a:schemeClr val="tx1"/>
                </a:solidFill>
                <a:latin typeface="+mn-lt"/>
                <a:ea typeface="+mn-ea"/>
                <a:cs typeface="+mn-cs"/>
              </a:rPr>
              <a:t>HM(256) </a:t>
            </a:r>
            <a:r>
              <a:rPr lang="en-US" altLang="zh-CN" sz="1200" b="0" i="0" u="none" strike="noStrike" kern="1200" baseline="0" dirty="0" smtClean="0">
                <a:solidFill>
                  <a:schemeClr val="tx1"/>
                </a:solidFill>
                <a:latin typeface="+mn-lt"/>
                <a:ea typeface="+mn-ea"/>
                <a:cs typeface="+mn-cs"/>
              </a:rPr>
              <a:t>has the most significant area for the consensus part.</a:t>
            </a:r>
          </a:p>
          <a:p>
            <a:r>
              <a:rPr lang="en-US" altLang="zh-CN" sz="1200" b="0" i="0" u="none" strike="noStrike" kern="1200" baseline="0" dirty="0" smtClean="0">
                <a:solidFill>
                  <a:schemeClr val="tx1"/>
                </a:solidFill>
                <a:latin typeface="+mn-lt"/>
                <a:ea typeface="+mn-ea"/>
                <a:cs typeface="+mn-cs"/>
              </a:rPr>
              <a:t>As </a:t>
            </a:r>
            <a:r>
              <a:rPr lang="en-US" altLang="zh-CN" sz="1200" b="0" i="1" u="none" strike="noStrike" kern="1200" baseline="0" dirty="0" smtClean="0">
                <a:solidFill>
                  <a:schemeClr val="tx1"/>
                </a:solidFill>
                <a:latin typeface="+mn-lt"/>
                <a:ea typeface="+mn-ea"/>
                <a:cs typeface="+mn-cs"/>
              </a:rPr>
              <a:t>n </a:t>
            </a:r>
            <a:r>
              <a:rPr lang="en-US" altLang="zh-CN" sz="1200" b="0" i="0" u="none" strike="noStrike" kern="1200" baseline="0" dirty="0" smtClean="0">
                <a:solidFill>
                  <a:schemeClr val="tx1"/>
                </a:solidFill>
                <a:latin typeface="+mn-lt"/>
                <a:ea typeface="+mn-ea"/>
                <a:cs typeface="+mn-cs"/>
              </a:rPr>
              <a:t>is increased, the coexistence area is decreased and the consensus area is increased.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300013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The Contents order is like this. Background, Research</a:t>
            </a:r>
            <a:r>
              <a:rPr lang="en-US" altLang="zh-CN" baseline="0" dirty="0" smtClean="0"/>
              <a:t> Direction, </a:t>
            </a:r>
            <a:r>
              <a:rPr lang="en-US" altLang="zh-CN" dirty="0" smtClean="0"/>
              <a:t>A two-layer network model, </a:t>
            </a:r>
            <a:r>
              <a:rPr lang="en-US" altLang="zh-CN" baseline="0" dirty="0" smtClean="0"/>
              <a:t>Simulation results, summary, and discussion and future work.</a:t>
            </a:r>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3663988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To obtain the difference between models, we use the indexes, </a:t>
            </a:r>
            <a:r>
              <a:rPr lang="en-US" altLang="zh-CN" sz="1200" b="0" i="1" u="none" strike="noStrike" kern="1200" baseline="0" dirty="0" smtClean="0">
                <a:solidFill>
                  <a:schemeClr val="tx1"/>
                </a:solidFill>
                <a:latin typeface="+mn-lt"/>
                <a:ea typeface="+mn-ea"/>
                <a:cs typeface="+mn-cs"/>
              </a:rPr>
              <a:t>PCR, NCR, AS total</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blue color bar is for PCR, the red color bar is for NCR, and the green color bar is for AS total. </a:t>
            </a:r>
          </a:p>
          <a:p>
            <a:r>
              <a:rPr lang="en-US" altLang="zh-CN" sz="1200" b="0" i="0" u="none" strike="noStrike" kern="1200" baseline="0" dirty="0" smtClean="0">
                <a:solidFill>
                  <a:schemeClr val="tx1"/>
                </a:solidFill>
                <a:latin typeface="+mn-lt"/>
                <a:ea typeface="+mn-ea"/>
                <a:cs typeface="+mn-cs"/>
              </a:rPr>
              <a:t>Comparing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with the </a:t>
            </a:r>
            <a:r>
              <a:rPr lang="en-US" altLang="zh-CN" sz="1200" b="0" i="1" u="none" strike="noStrike" kern="1200" baseline="0" dirty="0" smtClean="0">
                <a:solidFill>
                  <a:schemeClr val="tx1"/>
                </a:solidFill>
                <a:latin typeface="+mn-lt"/>
                <a:ea typeface="+mn-ea"/>
                <a:cs typeface="+mn-cs"/>
              </a:rPr>
              <a:t>Basic model,   CR, PCR</a:t>
            </a:r>
            <a:r>
              <a:rPr lang="en-US" altLang="zh-CN" sz="1200" b="0" i="0" u="none" strike="noStrike" kern="1200" baseline="0" dirty="0" smtClean="0">
                <a:solidFill>
                  <a:schemeClr val="tx1"/>
                </a:solidFill>
                <a:latin typeface="+mn-lt"/>
                <a:ea typeface="+mn-ea"/>
                <a:cs typeface="+mn-cs"/>
              </a:rPr>
              <a:t>, and </a:t>
            </a:r>
            <a:r>
              <a:rPr lang="en-US" altLang="zh-CN" sz="1200" b="0" i="1" u="none" strike="noStrike" kern="1200" baseline="0" dirty="0" smtClean="0">
                <a:solidFill>
                  <a:schemeClr val="tx1"/>
                </a:solidFill>
                <a:latin typeface="+mn-lt"/>
                <a:ea typeface="+mn-ea"/>
                <a:cs typeface="+mn-cs"/>
              </a:rPr>
              <a:t>AS total </a:t>
            </a:r>
            <a:r>
              <a:rPr lang="en-US" altLang="zh-CN" sz="1200" b="0" i="0" u="none" strike="noStrike" kern="1200" baseline="0" dirty="0" smtClean="0">
                <a:solidFill>
                  <a:schemeClr val="tx1"/>
                </a:solidFill>
                <a:latin typeface="+mn-lt"/>
                <a:ea typeface="+mn-ea"/>
                <a:cs typeface="+mn-cs"/>
              </a:rPr>
              <a:t>are all increased remarkably.</a:t>
            </a:r>
          </a:p>
          <a:p>
            <a:endParaRPr lang="en-US" altLang="zh-CN" sz="1200" b="0" i="0" u="none" strike="noStrike" kern="1200" baseline="0" dirty="0" smtClean="0">
              <a:solidFill>
                <a:schemeClr val="tx1"/>
              </a:solidFill>
              <a:latin typeface="+mn-lt"/>
              <a:ea typeface="+mn-ea"/>
              <a:cs typeface="+mn-cs"/>
            </a:endParaRPr>
          </a:p>
          <a:p>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have a larger area for positive consensus than </a:t>
            </a:r>
            <a:r>
              <a:rPr lang="en-US" altLang="zh-CN" sz="1200" b="0" i="1" u="none" strike="noStrike" kern="1200" baseline="0" dirty="0" smtClean="0">
                <a:solidFill>
                  <a:schemeClr val="tx1"/>
                </a:solidFill>
                <a:latin typeface="+mn-lt"/>
                <a:ea typeface="+mn-ea"/>
                <a:cs typeface="+mn-cs"/>
              </a:rPr>
              <a:t>the basic model </a:t>
            </a:r>
            <a:r>
              <a:rPr lang="en-US" altLang="zh-CN" sz="1200" b="0" i="0" u="none" strike="noStrike" kern="1200" baseline="0" dirty="0" smtClean="0">
                <a:solidFill>
                  <a:schemeClr val="tx1"/>
                </a:solidFill>
                <a:latin typeface="+mn-lt"/>
                <a:ea typeface="+mn-ea"/>
                <a:cs typeface="+mn-cs"/>
              </a:rPr>
              <a:t> </a:t>
            </a:r>
          </a:p>
          <a:p>
            <a:r>
              <a:rPr lang="en-US" altLang="zh-CN" sz="1200" b="0" i="0" u="none" strike="noStrike" kern="1200" baseline="0" dirty="0" smtClean="0">
                <a:solidFill>
                  <a:schemeClr val="tx1"/>
                </a:solidFill>
                <a:latin typeface="+mn-lt"/>
                <a:ea typeface="+mn-ea"/>
                <a:cs typeface="+mn-cs"/>
              </a:rPr>
              <a:t>Moreover,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have a smaller area for negative consensus than </a:t>
            </a:r>
            <a:r>
              <a:rPr lang="en-US" altLang="zh-CN" sz="1200" b="0" i="1" u="none" strike="noStrike" kern="1200" baseline="0" dirty="0" smtClean="0">
                <a:solidFill>
                  <a:schemeClr val="tx1"/>
                </a:solidFill>
                <a:latin typeface="+mn-lt"/>
                <a:ea typeface="+mn-ea"/>
                <a:cs typeface="+mn-cs"/>
              </a:rPr>
              <a:t>the basic model</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pPr>
              <a:lnSpc>
                <a:spcPct val="150000"/>
              </a:lnSpc>
            </a:pPr>
            <a:r>
              <a:rPr lang="en-US" altLang="zh-CN" sz="1200" dirty="0" smtClean="0">
                <a:latin typeface="Arial" panose="020B0604020202020204" pitchFamily="34" charset="0"/>
                <a:cs typeface="Arial" panose="020B0604020202020204" pitchFamily="34" charset="0"/>
              </a:rPr>
              <a:t>I</a:t>
            </a:r>
            <a:r>
              <a:rPr lang="en-US" altLang="zh-CN" sz="1200" baseline="0" dirty="0" smtClean="0">
                <a:latin typeface="Arial" panose="020B0604020202020204" pitchFamily="34" charset="0"/>
                <a:cs typeface="Arial" panose="020B0604020202020204" pitchFamily="34" charset="0"/>
              </a:rPr>
              <a:t>n conclusion, hierarchical models </a:t>
            </a:r>
            <a:r>
              <a:rPr lang="en-US" altLang="zh-CN" sz="1200" dirty="0" smtClean="0">
                <a:latin typeface="Arial" panose="020B0604020202020204" pitchFamily="34" charset="0"/>
                <a:cs typeface="Arial" panose="020B0604020202020204" pitchFamily="34" charset="0"/>
              </a:rPr>
              <a:t>make it easier to have a positive consensus and harder to have a negative consensus.</a:t>
            </a:r>
          </a:p>
          <a:p>
            <a:endParaRPr lang="en-US" altLang="zh-CN" baseline="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1830889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Next, the simulations are implemented by changing the number of internal links.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a:lnSpc>
                <a:spcPct val="150000"/>
              </a:lnSpc>
            </a:pPr>
            <a:r>
              <a:rPr lang="en-US" altLang="zh-CN" dirty="0" smtClean="0">
                <a:latin typeface="Arial" panose="020B0604020202020204" pitchFamily="34" charset="0"/>
                <a:cs typeface="Arial" panose="020B0604020202020204" pitchFamily="34" charset="0"/>
              </a:rPr>
              <a:t>To define and evaluate the influence of internal degrees, </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the internal degree on each node is switched to 2, 3, 4, or 5,</a:t>
            </a:r>
            <a:r>
              <a:rPr lang="en-US" altLang="zh-CN" baseline="0" dirty="0" smtClean="0">
                <a:latin typeface="Arial" panose="020B0604020202020204" pitchFamily="34" charset="0"/>
                <a:cs typeface="Arial" panose="020B0604020202020204" pitchFamily="34" charset="0"/>
              </a:rPr>
              <a:t> as shown in these figures.</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4102135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First, the internal degree on layer A is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positive consensus is RR(5)-RR(5).</a:t>
            </a:r>
          </a:p>
          <a:p>
            <a:endParaRPr lang="en-US" altLang="zh-CN" baseline="0" dirty="0" smtClean="0"/>
          </a:p>
          <a:p>
            <a:r>
              <a:rPr lang="en-US" altLang="zh-CN" baseline="0" dirty="0" smtClean="0"/>
              <a:t>The largest area for a negative consensus is RR(2)-RR(5).</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the internal degree on layer A is increased,  the negative consensus is decreased and the positive consensus is increased.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internal degree on layer A tends to keep a positive state and to change a negative state into a positive state.</a:t>
            </a:r>
            <a:endParaRPr lang="en-US" altLang="zh-CN" sz="1100" dirty="0" smtClean="0">
              <a:solidFill>
                <a:schemeClr val="accent1"/>
              </a:solidFill>
              <a:latin typeface="Arial" panose="020B0604020202020204" pitchFamily="34" charset="0"/>
              <a:cs typeface="Arial" panose="020B0604020202020204" pitchFamily="34" charset="0"/>
            </a:endParaRPr>
          </a:p>
          <a:p>
            <a:pPr>
              <a:spcBef>
                <a:spcPts val="600"/>
              </a:spcBef>
            </a:pPr>
            <a:endParaRPr lang="en-US" altLang="zh-CN" sz="1200"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4118790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Second, the internal degree on layer B is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positive consensus is RR(5)-RR(2).</a:t>
            </a:r>
          </a:p>
          <a:p>
            <a:endParaRPr lang="en-US" altLang="zh-CN" baseline="0" dirty="0" smtClean="0"/>
          </a:p>
          <a:p>
            <a:r>
              <a:rPr lang="en-US" altLang="zh-CN" baseline="0" dirty="0" smtClean="0"/>
              <a:t>And, all models have almost the same NCR. </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the internal degree on layer B is increased, the positive consensus is decreased.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internal degree on layer B tends to hinder the positive consensus state</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23</a:t>
            </a:fld>
            <a:endParaRPr lang="zh-CN" altLang="en-US"/>
          </a:p>
        </p:txBody>
      </p:sp>
    </p:spTree>
    <p:extLst>
      <p:ext uri="{BB962C8B-B14F-4D97-AF65-F5344CB8AC3E}">
        <p14:creationId xmlns:p14="http://schemas.microsoft.com/office/powerpoint/2010/main" val="1931092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Third, the internal degrees on both layers are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coexistence is RR(6)-RR(6).</a:t>
            </a:r>
          </a:p>
          <a:p>
            <a:endParaRPr lang="en-US" altLang="zh-CN" baseline="0" dirty="0" smtClean="0"/>
          </a:p>
          <a:p>
            <a:r>
              <a:rPr lang="en-US" altLang="zh-CN" baseline="0" dirty="0" smtClean="0"/>
              <a:t>The largest area for a consensus is RR(2)-RR(2)</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the internal degree on both layers is increased, Consensus Ratio is inversely decreased.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A massive internal degree on both layers</a:t>
            </a:r>
            <a:r>
              <a:rPr lang="en-US" altLang="zh-CN" baseline="0" dirty="0" smtClean="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makes it hard for the state of network to</a:t>
            </a:r>
            <a:r>
              <a:rPr lang="en-US" altLang="zh-CN" baseline="0" dirty="0" smtClean="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reach consensus.</a:t>
            </a:r>
            <a:endParaRPr lang="en-US" altLang="zh-CN" sz="1100" dirty="0" smtClean="0">
              <a:solidFill>
                <a:schemeClr val="accent1"/>
              </a:solidFill>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24</a:t>
            </a:fld>
            <a:endParaRPr lang="zh-CN" altLang="en-US"/>
          </a:p>
        </p:txBody>
      </p:sp>
    </p:spTree>
    <p:extLst>
      <p:ext uri="{BB962C8B-B14F-4D97-AF65-F5344CB8AC3E}">
        <p14:creationId xmlns:p14="http://schemas.microsoft.com/office/powerpoint/2010/main" val="167634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can analyze how the state of the network is changed according to the internal degrees.</a:t>
            </a:r>
          </a:p>
          <a:p>
            <a:r>
              <a:rPr lang="en-US" altLang="zh-CN" sz="1200" b="0" i="0" u="none" strike="noStrike" kern="1200" baseline="0" dirty="0" smtClean="0">
                <a:solidFill>
                  <a:schemeClr val="tx1"/>
                </a:solidFill>
                <a:latin typeface="+mn-lt"/>
                <a:ea typeface="+mn-ea"/>
                <a:cs typeface="+mn-cs"/>
              </a:rPr>
              <a:t>Several conclusions can be arranged as this table.</a:t>
            </a:r>
            <a:endParaRPr lang="en-US" altLang="zh-CN" baseline="0" dirty="0" smtClean="0"/>
          </a:p>
          <a:p>
            <a:endParaRPr lang="en-US" altLang="zh-CN" baseline="0" dirty="0" smtClean="0"/>
          </a:p>
          <a:p>
            <a:r>
              <a:rPr lang="en-US" altLang="zh-CN" sz="1200" b="0" i="0" u="none" strike="noStrike" kern="1200" baseline="0" dirty="0" smtClean="0">
                <a:solidFill>
                  <a:schemeClr val="tx1"/>
                </a:solidFill>
                <a:latin typeface="+mn-lt"/>
                <a:ea typeface="+mn-ea"/>
                <a:cs typeface="+mn-cs"/>
              </a:rPr>
              <a:t>First, it is easy to reach a negative consensus when the internal degree on layer A is relatively small.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Second, it is easy to make a positive consensus when the internal degree on layer A is relatively large, and the internal degree on layer B is relatively small.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Third, it is easy to make a coexistence state when the internal degrees on both layers are too large.</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25</a:t>
            </a:fld>
            <a:endParaRPr lang="zh-CN" altLang="en-US"/>
          </a:p>
        </p:txBody>
      </p:sp>
    </p:spTree>
    <p:extLst>
      <p:ext uri="{BB962C8B-B14F-4D97-AF65-F5344CB8AC3E}">
        <p14:creationId xmlns:p14="http://schemas.microsoft.com/office/powerpoint/2010/main" val="163967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Next, the simulations are implemented by changing the network types.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dirty="0" smtClean="0">
                <a:latin typeface="Arial" panose="020B0604020202020204" pitchFamily="34" charset="0"/>
                <a:cs typeface="Arial" panose="020B0604020202020204" pitchFamily="34" charset="0"/>
              </a:rPr>
              <a:t>To evaluate the influence of network types,</a:t>
            </a:r>
            <a:r>
              <a:rPr lang="en-US" altLang="zh-CN" baseline="0" dirty="0" smtClean="0">
                <a:latin typeface="Arial" panose="020B0604020202020204" pitchFamily="34" charset="0"/>
                <a:cs typeface="Arial" panose="020B0604020202020204" pitchFamily="34" charset="0"/>
              </a:rPr>
              <a:t> </a:t>
            </a:r>
            <a:r>
              <a:rPr lang="en-US" altLang="zh-CN" i="1" dirty="0" smtClean="0">
                <a:latin typeface="Arial" panose="020B0604020202020204" pitchFamily="34" charset="0"/>
                <a:cs typeface="Arial" panose="020B0604020202020204" pitchFamily="34" charset="0"/>
              </a:rPr>
              <a:t>the </a:t>
            </a:r>
            <a:r>
              <a:rPr lang="en-US" altLang="zh-CN" i="1" dirty="0" err="1" smtClean="0">
                <a:latin typeface="Arial" panose="020B0604020202020204" pitchFamily="34" charset="0"/>
                <a:cs typeface="Arial" panose="020B0604020202020204" pitchFamily="34" charset="0"/>
              </a:rPr>
              <a:t>Barabasi</a:t>
            </a:r>
            <a:r>
              <a:rPr lang="en-US" altLang="zh-CN" i="1" dirty="0" smtClean="0">
                <a:latin typeface="Arial" panose="020B0604020202020204" pitchFamily="34" charset="0"/>
                <a:cs typeface="Arial" panose="020B0604020202020204" pitchFamily="34" charset="0"/>
              </a:rPr>
              <a:t>-Albert(BA)</a:t>
            </a:r>
            <a:r>
              <a:rPr lang="en-US" altLang="zh-CN" dirty="0" smtClean="0">
                <a:latin typeface="Arial" panose="020B0604020202020204" pitchFamily="34" charset="0"/>
                <a:cs typeface="Arial" panose="020B0604020202020204" pitchFamily="34" charset="0"/>
              </a:rPr>
              <a:t> or </a:t>
            </a:r>
            <a:r>
              <a:rPr lang="en-US" altLang="zh-CN" i="1" dirty="0" smtClean="0">
                <a:latin typeface="Arial" panose="020B0604020202020204" pitchFamily="34" charset="0"/>
                <a:cs typeface="Arial" panose="020B0604020202020204" pitchFamily="34" charset="0"/>
              </a:rPr>
              <a:t>Random Regular(RR)</a:t>
            </a:r>
            <a:r>
              <a:rPr lang="en-US" altLang="zh-CN" dirty="0" smtClean="0">
                <a:latin typeface="Arial" panose="020B0604020202020204" pitchFamily="34" charset="0"/>
                <a:cs typeface="Arial" panose="020B0604020202020204" pitchFamily="34" charset="0"/>
              </a:rPr>
              <a:t> network is applied for both layers or switched on each layer. </a:t>
            </a:r>
            <a:endParaRPr lang="zh-CN" altLang="en-US"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1001221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latin typeface="Arial" panose="020B0604020202020204" pitchFamily="34" charset="0"/>
                <a:cs typeface="Arial" panose="020B0604020202020204" pitchFamily="34" charset="0"/>
              </a:rPr>
              <a:t>4 models have the different network types</a:t>
            </a:r>
            <a:r>
              <a:rPr lang="en-US" altLang="zh-CN" baseline="0" dirty="0" smtClean="0">
                <a:latin typeface="Arial" panose="020B0604020202020204" pitchFamily="34" charset="0"/>
                <a:cs typeface="Arial" panose="020B0604020202020204" pitchFamily="34" charset="0"/>
              </a:rPr>
              <a:t> and they</a:t>
            </a:r>
            <a:r>
              <a:rPr lang="en-US" altLang="zh-CN" dirty="0" smtClean="0">
                <a:latin typeface="Arial" panose="020B0604020202020204" pitchFamily="34" charset="0"/>
                <a:cs typeface="Arial" panose="020B0604020202020204" pitchFamily="34" charset="0"/>
              </a:rPr>
              <a:t> are simulated. </a:t>
            </a:r>
          </a:p>
          <a:p>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As shown in this</a:t>
            </a:r>
            <a:r>
              <a:rPr lang="en-US" altLang="zh-CN" baseline="0" dirty="0" smtClean="0">
                <a:latin typeface="Arial" panose="020B0604020202020204" pitchFamily="34" charset="0"/>
                <a:cs typeface="Arial" panose="020B0604020202020204" pitchFamily="34" charset="0"/>
              </a:rPr>
              <a:t> figure and table</a:t>
            </a:r>
            <a:r>
              <a:rPr lang="en-US" altLang="zh-CN" dirty="0" smtClean="0">
                <a:latin typeface="Arial" panose="020B0604020202020204" pitchFamily="34" charset="0"/>
                <a:cs typeface="Arial" panose="020B0604020202020204" pitchFamily="34" charset="0"/>
              </a:rPr>
              <a:t>, the simulation</a:t>
            </a:r>
            <a:r>
              <a:rPr lang="en-US" altLang="zh-CN" baseline="0" dirty="0" smtClean="0">
                <a:latin typeface="Arial" panose="020B0604020202020204" pitchFamily="34" charset="0"/>
                <a:cs typeface="Arial" panose="020B0604020202020204" pitchFamily="34" charset="0"/>
              </a:rPr>
              <a:t> results are almost the same. </a:t>
            </a:r>
            <a:endParaRPr lang="en-US" altLang="zh-CN" dirty="0" smtClean="0">
              <a:latin typeface="Arial" panose="020B0604020202020204" pitchFamily="34" charset="0"/>
              <a:cs typeface="Arial" panose="020B0604020202020204" pitchFamily="34" charset="0"/>
            </a:endParaRPr>
          </a:p>
          <a:p>
            <a:endParaRPr lang="en-US" altLang="zh-CN" baseline="0" dirty="0" smtClean="0">
              <a:latin typeface="Arial" panose="020B0604020202020204" pitchFamily="34" charset="0"/>
              <a:cs typeface="Arial" panose="020B0604020202020204" pitchFamily="34" charset="0"/>
            </a:endParaRPr>
          </a:p>
          <a:p>
            <a:r>
              <a:rPr lang="en-US" altLang="zh-CN" baseline="0" dirty="0" smtClean="0">
                <a:latin typeface="Arial" panose="020B0604020202020204" pitchFamily="34" charset="0"/>
                <a:cs typeface="Arial" panose="020B0604020202020204" pitchFamily="34" charset="0"/>
              </a:rPr>
              <a:t>The network types make no obvious difference of consensus results. </a:t>
            </a:r>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2744002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Conclusion for the first topic. </a:t>
            </a:r>
          </a:p>
          <a:p>
            <a:endParaRPr lang="en-US" altLang="zh-CN" baseline="0" dirty="0" smtClean="0"/>
          </a:p>
          <a:p>
            <a:pPr lvl="0">
              <a:spcBef>
                <a:spcPts val="600"/>
              </a:spcBef>
              <a:buClr>
                <a:srgbClr val="004098"/>
              </a:buClr>
              <a:buSzPct val="100000"/>
            </a:pPr>
            <a:r>
              <a:rPr lang="en-US" altLang="zh-CN" baseline="0" dirty="0" smtClean="0"/>
              <a:t>First, </a:t>
            </a:r>
            <a:r>
              <a:rPr lang="en-US" altLang="zh-CN" dirty="0" smtClean="0">
                <a:solidFill>
                  <a:srgbClr val="000000"/>
                </a:solidFill>
                <a:latin typeface="Arial" panose="020B0604020202020204" pitchFamily="34" charset="0"/>
                <a:cs typeface="Arial" panose="020B0604020202020204" pitchFamily="34" charset="0"/>
              </a:rPr>
              <a:t>both internal and external degree have a vital role for changing the state.</a:t>
            </a: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Second,</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as the role of an external degree, Hierarchical Models show that they are easy to</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make a consensus.</a:t>
            </a:r>
          </a:p>
          <a:p>
            <a:pPr lvl="0">
              <a:spcBef>
                <a:spcPts val="600"/>
              </a:spcBef>
              <a:buClr>
                <a:srgbClr val="004098"/>
              </a:buClr>
              <a:buSzPct val="100000"/>
            </a:pPr>
            <a:endParaRPr lang="en-US" altLang="zh-CN" spc="0" dirty="0" smtClean="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r>
              <a:rPr lang="en-US" altLang="zh-CN" spc="0" dirty="0" smtClean="0">
                <a:solidFill>
                  <a:srgbClr val="000000"/>
                </a:solidFill>
                <a:latin typeface="Arial" panose="020B0604020202020204" pitchFamily="34" charset="0"/>
                <a:cs typeface="Arial" panose="020B0604020202020204" pitchFamily="34" charset="0"/>
              </a:rPr>
              <a:t>Third, as the role of an internal degree, an internal degree on each layer has a different function as</a:t>
            </a:r>
            <a:r>
              <a:rPr lang="en-US" altLang="zh-CN" spc="0" baseline="0" dirty="0" smtClean="0">
                <a:solidFill>
                  <a:srgbClr val="000000"/>
                </a:solidFill>
                <a:latin typeface="Arial" panose="020B0604020202020204" pitchFamily="34" charset="0"/>
                <a:cs typeface="Arial" panose="020B0604020202020204" pitchFamily="34" charset="0"/>
              </a:rPr>
              <a:t> follows</a:t>
            </a:r>
            <a:r>
              <a:rPr lang="en-US" altLang="zh-CN" spc="0" dirty="0" smtClean="0">
                <a:solidFill>
                  <a:srgbClr val="000000"/>
                </a:solidFill>
                <a:latin typeface="Arial" panose="020B0604020202020204" pitchFamily="34" charset="0"/>
                <a:cs typeface="Arial" panose="020B0604020202020204" pitchFamily="34" charset="0"/>
              </a:rPr>
              <a:t>.</a:t>
            </a:r>
          </a:p>
          <a:p>
            <a:pPr lvl="0">
              <a:spcBef>
                <a:spcPts val="600"/>
              </a:spcBef>
              <a:buClr>
                <a:srgbClr val="004098"/>
              </a:buClr>
              <a:buSzPct val="100000"/>
            </a:pPr>
            <a:r>
              <a:rPr lang="en-US" altLang="zh-CN" spc="0" dirty="0" smtClean="0">
                <a:solidFill>
                  <a:srgbClr val="000000"/>
                </a:solidFill>
                <a:latin typeface="Arial" panose="020B0604020202020204" pitchFamily="34" charset="0"/>
                <a:cs typeface="Arial" panose="020B0604020202020204" pitchFamily="34" charset="0"/>
              </a:rPr>
              <a:t>For layer</a:t>
            </a:r>
            <a:r>
              <a:rPr lang="en-US" altLang="zh-CN" spc="0" baseline="0" dirty="0" smtClean="0">
                <a:solidFill>
                  <a:srgbClr val="000000"/>
                </a:solidFill>
                <a:latin typeface="Arial" panose="020B0604020202020204" pitchFamily="34" charset="0"/>
                <a:cs typeface="Arial" panose="020B0604020202020204" pitchFamily="34" charset="0"/>
              </a:rPr>
              <a:t> A, </a:t>
            </a:r>
            <a:r>
              <a:rPr lang="en-US" altLang="zh-CN" spc="0" dirty="0" smtClean="0">
                <a:solidFill>
                  <a:srgbClr val="000000"/>
                </a:solidFill>
                <a:latin typeface="Arial" panose="020B0604020202020204" pitchFamily="34" charset="0"/>
                <a:cs typeface="Arial" panose="020B0604020202020204" pitchFamily="34" charset="0"/>
              </a:rPr>
              <a:t>an internal degree tends to keep a positive state and to change a negative state into a positive state.</a:t>
            </a: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r>
              <a:rPr lang="en-US" altLang="zh-CN" spc="0" dirty="0" smtClean="0">
                <a:solidFill>
                  <a:srgbClr val="000000"/>
                </a:solidFill>
                <a:latin typeface="Arial" panose="020B0604020202020204" pitchFamily="34" charset="0"/>
                <a:cs typeface="Arial" panose="020B0604020202020204" pitchFamily="34" charset="0"/>
              </a:rPr>
              <a:t>For</a:t>
            </a:r>
            <a:r>
              <a:rPr lang="en-US" altLang="zh-CN" spc="0" baseline="0" dirty="0" smtClean="0">
                <a:solidFill>
                  <a:srgbClr val="000000"/>
                </a:solidFill>
                <a:latin typeface="Arial" panose="020B0604020202020204" pitchFamily="34" charset="0"/>
                <a:cs typeface="Arial" panose="020B0604020202020204" pitchFamily="34" charset="0"/>
              </a:rPr>
              <a:t> layer B, </a:t>
            </a:r>
            <a:r>
              <a:rPr lang="en-US" altLang="zh-CN" spc="0" dirty="0" smtClean="0">
                <a:solidFill>
                  <a:srgbClr val="000000"/>
                </a:solidFill>
                <a:latin typeface="Arial" panose="020B0604020202020204" pitchFamily="34" charset="0"/>
                <a:cs typeface="Arial" panose="020B0604020202020204" pitchFamily="34" charset="0"/>
              </a:rPr>
              <a:t>an internal degree tends to hinder a positive consensus state.</a:t>
            </a: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endParaRPr lang="en-US" altLang="zh-CN" spc="0"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spc="0" dirty="0" smtClean="0">
                <a:solidFill>
                  <a:srgbClr val="000000"/>
                </a:solidFill>
                <a:latin typeface="Arial" panose="020B0604020202020204" pitchFamily="34" charset="0"/>
                <a:cs typeface="Arial" panose="020B0604020202020204" pitchFamily="34" charset="0"/>
              </a:rPr>
              <a:t>Fourth, too many internal edges on each layer cause that the networks are hard to reach a consensus.</a:t>
            </a:r>
          </a:p>
          <a:p>
            <a:endParaRPr lang="en-US" altLang="zh-CN" spc="0" baseline="0" dirty="0" smtClean="0"/>
          </a:p>
          <a:p>
            <a:r>
              <a:rPr lang="en-US" altLang="zh-CN" spc="0" baseline="0" dirty="0" smtClean="0"/>
              <a:t>Those facts could be used to make network structures and organizations in the real world.</a:t>
            </a:r>
          </a:p>
          <a:p>
            <a:endParaRPr lang="en-US" altLang="zh-CN" spc="0"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28</a:t>
            </a:fld>
            <a:endParaRPr lang="zh-CN" altLang="en-US"/>
          </a:p>
        </p:txBody>
      </p:sp>
    </p:spTree>
    <p:extLst>
      <p:ext uri="{BB962C8B-B14F-4D97-AF65-F5344CB8AC3E}">
        <p14:creationId xmlns:p14="http://schemas.microsoft.com/office/powerpoint/2010/main" val="778228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Second topic, competition with different updating rules. </a:t>
            </a:r>
          </a:p>
          <a:p>
            <a:endParaRPr lang="en-US" altLang="zh-CN" baseline="0" dirty="0" smtClean="0"/>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There are many ways to update the state of nodes.</a:t>
            </a:r>
            <a:r>
              <a:rPr lang="en-US" altLang="zh-CN" baseline="0" dirty="0" smtClean="0">
                <a:latin typeface="Arial" panose="020B0604020202020204" pitchFamily="34" charset="0"/>
                <a:cs typeface="Arial" panose="020B0604020202020204" pitchFamily="34" charset="0"/>
              </a:rPr>
              <a:t> Here, we investigate </a:t>
            </a:r>
            <a:r>
              <a:rPr lang="en-US" altLang="zh-CN" dirty="0" smtClean="0">
                <a:latin typeface="Arial" panose="020B0604020202020204" pitchFamily="34" charset="0"/>
                <a:cs typeface="Arial" panose="020B0604020202020204" pitchFamily="34" charset="0"/>
              </a:rPr>
              <a:t>sequential and simultaneous updating rules.</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According to where the updating rules are applied, the cases are divided into three level, such as layers, nodes, and edges. </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To sum</a:t>
            </a:r>
            <a:r>
              <a:rPr lang="en-US" altLang="zh-CN" baseline="0" dirty="0" smtClean="0">
                <a:latin typeface="Arial" panose="020B0604020202020204" pitchFamily="34" charset="0"/>
                <a:cs typeface="Arial" panose="020B0604020202020204" pitchFamily="34" charset="0"/>
              </a:rPr>
              <a:t> up, 25 updating rules are simulated according to layers, nodes and edges. </a:t>
            </a: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29</a:t>
            </a:fld>
            <a:endParaRPr lang="zh-CN" altLang="en-US"/>
          </a:p>
        </p:txBody>
      </p:sp>
    </p:spTree>
    <p:extLst>
      <p:ext uri="{BB962C8B-B14F-4D97-AF65-F5344CB8AC3E}">
        <p14:creationId xmlns:p14="http://schemas.microsoft.com/office/powerpoint/2010/main" val="3363449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Background</a:t>
            </a:r>
          </a:p>
          <a:p>
            <a:endParaRPr lang="en-US" altLang="zh-CN" dirty="0" smtClean="0"/>
          </a:p>
          <a:p>
            <a:r>
              <a:rPr lang="en-US" altLang="zh-CN" sz="1200" b="0" i="0" u="none" strike="noStrike" kern="1200" baseline="0" dirty="0" smtClean="0">
                <a:solidFill>
                  <a:schemeClr val="tx1"/>
                </a:solidFill>
                <a:latin typeface="+mn-lt"/>
                <a:ea typeface="+mn-ea"/>
                <a:cs typeface="+mn-cs"/>
              </a:rPr>
              <a:t>Different groups usually have different opinions. This case can cause social competition or conflicts such as votes on social issues, presidential campaigns, and so 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Social conflicts are recognized as the competition on an interconnected network.</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competition on an interconnected network has always been a hot topic in the field of complex networks and social behavior.</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In this thesis, we investigate the competition between opinion formation group and decision-making formation group.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3617912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table shows all updating rules according to layer order, node order, and edge order. </a:t>
            </a:r>
          </a:p>
          <a:p>
            <a:endParaRPr lang="en-US" altLang="zh-CN" baseline="0" dirty="0" smtClean="0"/>
          </a:p>
          <a:p>
            <a:r>
              <a:rPr lang="en-US" altLang="zh-CN" baseline="0" dirty="0" smtClean="0"/>
              <a:t>The updating rules are denoted as the lists on the remarks. </a:t>
            </a:r>
          </a:p>
          <a:p>
            <a:endParaRPr lang="en-US" altLang="zh-CN" baseline="0" dirty="0" smtClean="0"/>
          </a:p>
          <a:p>
            <a:endParaRPr lang="en-US" altLang="zh-CN" baseline="0" dirty="0" smtClean="0"/>
          </a:p>
          <a:p>
            <a:r>
              <a:rPr lang="en-US" altLang="zh-CN" baseline="0" dirty="0" smtClean="0"/>
              <a:t> </a:t>
            </a:r>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30</a:t>
            </a:fld>
            <a:endParaRPr lang="zh-CN" altLang="en-US"/>
          </a:p>
        </p:txBody>
      </p:sp>
    </p:spTree>
    <p:extLst>
      <p:ext uri="{BB962C8B-B14F-4D97-AF65-F5344CB8AC3E}">
        <p14:creationId xmlns:p14="http://schemas.microsoft.com/office/powerpoint/2010/main" val="748011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layers. </a:t>
            </a:r>
          </a:p>
          <a:p>
            <a:endParaRPr lang="en-US" altLang="zh-CN" baseline="0" dirty="0" smtClean="0"/>
          </a:p>
          <a:p>
            <a:r>
              <a:rPr lang="en-US" altLang="zh-CN" baseline="0" dirty="0" smtClean="0"/>
              <a:t>The graph line indicates AS values per each step. </a:t>
            </a:r>
          </a:p>
          <a:p>
            <a:endParaRPr lang="en-US" altLang="zh-CN" baseline="0" dirty="0" smtClean="0"/>
          </a:p>
          <a:p>
            <a:r>
              <a:rPr lang="en-US" altLang="zh-CN" baseline="0" dirty="0" smtClean="0"/>
              <a:t>As shown in this table, the arrow direction does not make different results. </a:t>
            </a:r>
          </a:p>
          <a:p>
            <a:endParaRPr lang="en-US" altLang="zh-CN" baseline="0" dirty="0" smtClean="0"/>
          </a:p>
          <a:p>
            <a:r>
              <a:rPr lang="en-US" altLang="zh-CN" baseline="0" dirty="0" smtClean="0"/>
              <a:t>Therefore, there is little difference according to the orders of layers.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31</a:t>
            </a:fld>
            <a:endParaRPr lang="zh-CN" altLang="en-US"/>
          </a:p>
        </p:txBody>
      </p:sp>
    </p:spTree>
    <p:extLst>
      <p:ext uri="{BB962C8B-B14F-4D97-AF65-F5344CB8AC3E}">
        <p14:creationId xmlns:p14="http://schemas.microsoft.com/office/powerpoint/2010/main" val="3533117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nodes. </a:t>
            </a:r>
          </a:p>
          <a:p>
            <a:endParaRPr lang="en-US" altLang="zh-CN" baseline="0" dirty="0" smtClean="0"/>
          </a:p>
          <a:p>
            <a:r>
              <a:rPr lang="en-US" altLang="zh-CN" sz="1200" dirty="0" smtClean="0">
                <a:latin typeface="Arial" panose="020B0604020202020204" pitchFamily="34" charset="0"/>
                <a:cs typeface="Arial" panose="020B0604020202020204" pitchFamily="34" charset="0"/>
              </a:rPr>
              <a:t>An order of nodes can be analyzed as</a:t>
            </a:r>
            <a:r>
              <a:rPr lang="en-US" altLang="zh-CN" sz="1200" baseline="0" dirty="0" smtClean="0">
                <a:latin typeface="Arial" panose="020B0604020202020204" pitchFamily="34" charset="0"/>
                <a:cs typeface="Arial" panose="020B0604020202020204" pitchFamily="34" charset="0"/>
              </a:rPr>
              <a:t> </a:t>
            </a:r>
            <a:r>
              <a:rPr lang="en-US" altLang="zh-CN" sz="1200" dirty="0" smtClean="0">
                <a:latin typeface="Arial" panose="020B0604020202020204" pitchFamily="34" charset="0"/>
                <a:cs typeface="Arial" panose="020B0604020202020204" pitchFamily="34" charset="0"/>
              </a:rPr>
              <a:t>communication method.</a:t>
            </a:r>
          </a:p>
          <a:p>
            <a:r>
              <a:rPr lang="en-US" altLang="zh-CN" sz="1200" dirty="0" smtClean="0">
                <a:solidFill>
                  <a:schemeClr val="accent3"/>
                </a:solidFill>
                <a:latin typeface="Arial" panose="020B0604020202020204" pitchFamily="34" charset="0"/>
                <a:cs typeface="Arial" panose="020B0604020202020204" pitchFamily="34" charset="0"/>
              </a:rPr>
              <a:t>Sequential updating rule of nodes can be analyzed as a discussion.</a:t>
            </a:r>
          </a:p>
          <a:p>
            <a:r>
              <a:rPr lang="en-US" altLang="zh-CN" sz="1200" dirty="0" smtClean="0">
                <a:solidFill>
                  <a:schemeClr val="accent3"/>
                </a:solidFill>
                <a:latin typeface="Arial" panose="020B0604020202020204" pitchFamily="34" charset="0"/>
                <a:cs typeface="Arial" panose="020B0604020202020204" pitchFamily="34" charset="0"/>
              </a:rPr>
              <a:t>Simultaneous updating rule of nodes can be analyzed as</a:t>
            </a:r>
            <a:r>
              <a:rPr lang="en-US" altLang="zh-CN" sz="1200" baseline="0" dirty="0" smtClean="0">
                <a:solidFill>
                  <a:schemeClr val="accent3"/>
                </a:solidFill>
                <a:latin typeface="Arial" panose="020B0604020202020204" pitchFamily="34" charset="0"/>
                <a:cs typeface="Arial" panose="020B0604020202020204" pitchFamily="34" charset="0"/>
              </a:rPr>
              <a:t> a</a:t>
            </a:r>
            <a:r>
              <a:rPr lang="en-US" altLang="zh-CN" sz="1200" dirty="0" smtClean="0">
                <a:solidFill>
                  <a:schemeClr val="accent3"/>
                </a:solidFill>
                <a:latin typeface="Arial" panose="020B0604020202020204" pitchFamily="34" charset="0"/>
                <a:cs typeface="Arial" panose="020B0604020202020204" pitchFamily="34" charset="0"/>
              </a:rPr>
              <a:t> vote.</a:t>
            </a:r>
          </a:p>
          <a:p>
            <a:endParaRPr lang="en-US" altLang="zh-CN" baseline="0" dirty="0" smtClean="0"/>
          </a:p>
          <a:p>
            <a:r>
              <a:rPr lang="en-US" altLang="zh-CN" baseline="0" dirty="0" smtClean="0"/>
              <a:t>As shown in this table, the order of nodes in layer A does not make different result.</a:t>
            </a:r>
          </a:p>
          <a:p>
            <a:endParaRPr lang="en-US" altLang="zh-CN" baseline="0" dirty="0" smtClean="0"/>
          </a:p>
          <a:p>
            <a:r>
              <a:rPr lang="en-US" altLang="zh-CN" sz="1200" dirty="0" smtClean="0">
                <a:latin typeface="Arial" panose="020B0604020202020204" pitchFamily="34" charset="0"/>
                <a:cs typeface="Arial" panose="020B0604020202020204" pitchFamily="34" charset="0"/>
              </a:rPr>
              <a:t>The order of nodes in layer B makes different results, such as fast and slow consensus.</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32</a:t>
            </a:fld>
            <a:endParaRPr lang="zh-CN" altLang="en-US"/>
          </a:p>
        </p:txBody>
      </p:sp>
    </p:spTree>
    <p:extLst>
      <p:ext uri="{BB962C8B-B14F-4D97-AF65-F5344CB8AC3E}">
        <p14:creationId xmlns:p14="http://schemas.microsoft.com/office/powerpoint/2010/main" val="3089301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edges. </a:t>
            </a:r>
          </a:p>
          <a:p>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Order of edges can be analyzed as node characteristics.</a:t>
            </a:r>
          </a:p>
          <a:p>
            <a:r>
              <a:rPr lang="en-US" altLang="zh-CN" sz="1200" dirty="0" smtClean="0">
                <a:solidFill>
                  <a:schemeClr val="accent3"/>
                </a:solidFill>
                <a:latin typeface="Arial" panose="020B0604020202020204" pitchFamily="34" charset="0"/>
                <a:cs typeface="Arial" panose="020B0604020202020204" pitchFamily="34" charset="0"/>
              </a:rPr>
              <a:t>Sequential updating rules of edges can be analyzed as rash, easy to be extreme</a:t>
            </a:r>
            <a:r>
              <a:rPr lang="en-US" altLang="zh-CN" sz="1200" baseline="0" dirty="0" smtClean="0">
                <a:solidFill>
                  <a:schemeClr val="accent3"/>
                </a:solidFill>
                <a:latin typeface="Arial" panose="020B0604020202020204" pitchFamily="34" charset="0"/>
                <a:cs typeface="Arial" panose="020B0604020202020204" pitchFamily="34" charset="0"/>
              </a:rPr>
              <a:t>.</a:t>
            </a:r>
            <a:endParaRPr lang="en-US" altLang="zh-CN" sz="1200" dirty="0" smtClean="0">
              <a:solidFill>
                <a:schemeClr val="accent3"/>
              </a:solidFill>
              <a:latin typeface="Arial" panose="020B0604020202020204" pitchFamily="34" charset="0"/>
              <a:cs typeface="Arial" panose="020B0604020202020204" pitchFamily="34" charset="0"/>
            </a:endParaRPr>
          </a:p>
          <a:p>
            <a:r>
              <a:rPr lang="en-US" altLang="zh-CN" sz="1200" dirty="0" smtClean="0">
                <a:solidFill>
                  <a:schemeClr val="accent3"/>
                </a:solidFill>
                <a:latin typeface="Arial" panose="020B0604020202020204" pitchFamily="34" charset="0"/>
                <a:cs typeface="Arial" panose="020B0604020202020204" pitchFamily="34" charset="0"/>
              </a:rPr>
              <a:t>Simultaneous updating</a:t>
            </a:r>
            <a:r>
              <a:rPr lang="en-US" altLang="zh-CN" sz="1200" baseline="0" dirty="0" smtClean="0">
                <a:solidFill>
                  <a:schemeClr val="accent3"/>
                </a:solidFill>
                <a:latin typeface="Arial" panose="020B0604020202020204" pitchFamily="34" charset="0"/>
                <a:cs typeface="Arial" panose="020B0604020202020204" pitchFamily="34" charset="0"/>
              </a:rPr>
              <a:t> rules of edges can be analyzed as</a:t>
            </a:r>
            <a:r>
              <a:rPr lang="en-US" altLang="zh-CN" sz="1200" dirty="0" smtClean="0">
                <a:solidFill>
                  <a:schemeClr val="accent3"/>
                </a:solidFill>
                <a:latin typeface="Arial" panose="020B0604020202020204" pitchFamily="34" charset="0"/>
                <a:cs typeface="Arial" panose="020B0604020202020204" pitchFamily="34" charset="0"/>
              </a:rPr>
              <a:t> considerate, hard</a:t>
            </a:r>
            <a:r>
              <a:rPr lang="en-US" altLang="zh-CN" sz="1200" baseline="0" dirty="0" smtClean="0">
                <a:solidFill>
                  <a:schemeClr val="accent3"/>
                </a:solidFill>
                <a:latin typeface="Arial" panose="020B0604020202020204" pitchFamily="34" charset="0"/>
                <a:cs typeface="Arial" panose="020B0604020202020204" pitchFamily="34" charset="0"/>
              </a:rPr>
              <a:t> to be extreme.</a:t>
            </a:r>
            <a:endParaRPr lang="en-US" altLang="zh-CN" sz="1200" dirty="0" smtClean="0">
              <a:solidFill>
                <a:schemeClr val="accent3"/>
              </a:solidFill>
              <a:latin typeface="Arial" panose="020B0604020202020204" pitchFamily="34" charset="0"/>
              <a:cs typeface="Arial" panose="020B0604020202020204" pitchFamily="34" charset="0"/>
            </a:endParaRPr>
          </a:p>
          <a:p>
            <a:endParaRPr lang="en-US" altLang="zh-CN" sz="1200" dirty="0" smtClean="0">
              <a:solidFill>
                <a:schemeClr val="accent3"/>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accent3"/>
                </a:solidFill>
                <a:latin typeface="Arial" panose="020B0604020202020204" pitchFamily="34" charset="0"/>
                <a:cs typeface="Arial" panose="020B0604020202020204" pitchFamily="34" charset="0"/>
              </a:rPr>
              <a:t>Here, the order of edges in layer B is always simultaneous because the dynamics formula considers all connected nodes at the same time.</a:t>
            </a:r>
          </a:p>
          <a:p>
            <a:endParaRPr lang="en-US" altLang="zh-CN" sz="1200" dirty="0" smtClean="0">
              <a:solidFill>
                <a:schemeClr val="accent3"/>
              </a:solidFill>
              <a:latin typeface="Arial" panose="020B0604020202020204" pitchFamily="34" charset="0"/>
              <a:cs typeface="Arial" panose="020B0604020202020204" pitchFamily="34" charset="0"/>
            </a:endParaRPr>
          </a:p>
          <a:p>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The order of edges in layer A makes different result, such as consensus and coexistence.</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33</a:t>
            </a:fld>
            <a:endParaRPr lang="zh-CN" altLang="en-US"/>
          </a:p>
        </p:txBody>
      </p:sp>
    </p:spTree>
    <p:extLst>
      <p:ext uri="{BB962C8B-B14F-4D97-AF65-F5344CB8AC3E}">
        <p14:creationId xmlns:p14="http://schemas.microsoft.com/office/powerpoint/2010/main" val="2387962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results with AS Index.</a:t>
            </a:r>
          </a:p>
          <a:p>
            <a:endParaRPr lang="en-US" altLang="zh-CN" baseline="0" dirty="0" smtClean="0"/>
          </a:p>
          <a:p>
            <a:r>
              <a:rPr lang="en-US" altLang="zh-CN" baseline="0" dirty="0" smtClean="0"/>
              <a:t>Under the same structures, the same parameters and the different updating rules, there exist 3 final states, such as positive consensus, coexistence, and negative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34</a:t>
            </a:fld>
            <a:endParaRPr lang="zh-CN" altLang="en-US"/>
          </a:p>
        </p:txBody>
      </p:sp>
    </p:spTree>
    <p:extLst>
      <p:ext uri="{BB962C8B-B14F-4D97-AF65-F5344CB8AC3E}">
        <p14:creationId xmlns:p14="http://schemas.microsoft.com/office/powerpoint/2010/main" val="2600156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results with CI Index.</a:t>
            </a:r>
          </a:p>
          <a:p>
            <a:endParaRPr lang="en-US" altLang="zh-CN" baseline="0" dirty="0" smtClean="0"/>
          </a:p>
          <a:p>
            <a:r>
              <a:rPr lang="en-US" altLang="zh-CN" baseline="0" dirty="0" smtClean="0"/>
              <a:t>In this figure, 3 branch points are shown. And the transition part is also shown. </a:t>
            </a:r>
          </a:p>
          <a:p>
            <a:endParaRPr lang="en-US" altLang="zh-CN" baseline="0" dirty="0" smtClean="0"/>
          </a:p>
          <a:p>
            <a:r>
              <a:rPr lang="en-US" altLang="zh-CN" baseline="0" dirty="0" smtClean="0"/>
              <a:t>The branch points have a influence on the final state of the network.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35</a:t>
            </a:fld>
            <a:endParaRPr lang="zh-CN" altLang="en-US"/>
          </a:p>
        </p:txBody>
      </p:sp>
    </p:spTree>
    <p:extLst>
      <p:ext uri="{BB962C8B-B14F-4D97-AF65-F5344CB8AC3E}">
        <p14:creationId xmlns:p14="http://schemas.microsoft.com/office/powerpoint/2010/main" val="405353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Analyzing the total results of updating rules, it can be arranged as this table. </a:t>
            </a:r>
          </a:p>
          <a:p>
            <a:endParaRPr lang="en-US" altLang="zh-CN" baseline="0" dirty="0" smtClean="0"/>
          </a:p>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As the first branch point, order of nodes in layer B has a vital role for making consensus time. </a:t>
            </a:r>
          </a:p>
          <a:p>
            <a:pPr lvl="0">
              <a:spcBef>
                <a:spcPts val="1000"/>
              </a:spcBef>
              <a:buClr>
                <a:srgbClr val="004098"/>
              </a:buClr>
              <a:buSzPct val="100000"/>
            </a:pPr>
            <a:endParaRPr lang="en-US" altLang="zh-CN" sz="1200"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As the second and third branch points, order of edges in layer A is very influential for determining the final state.</a:t>
            </a:r>
          </a:p>
          <a:p>
            <a:pPr lvl="0">
              <a:spcBef>
                <a:spcPts val="1000"/>
              </a:spcBef>
              <a:buClr>
                <a:srgbClr val="004098"/>
              </a:buClr>
              <a:buSzPct val="100000"/>
            </a:pPr>
            <a:endParaRPr lang="en-US" altLang="zh-CN" sz="1200"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36</a:t>
            </a:fld>
            <a:endParaRPr lang="zh-CN" altLang="en-US"/>
          </a:p>
        </p:txBody>
      </p:sp>
    </p:spTree>
    <p:extLst>
      <p:ext uri="{BB962C8B-B14F-4D97-AF65-F5344CB8AC3E}">
        <p14:creationId xmlns:p14="http://schemas.microsoft.com/office/powerpoint/2010/main" val="1863936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Conclusion for the second topic.</a:t>
            </a:r>
          </a:p>
          <a:p>
            <a:pPr lvl="0">
              <a:spcBef>
                <a:spcPts val="1000"/>
              </a:spcBef>
              <a:buClr>
                <a:srgbClr val="004098"/>
              </a:buClr>
              <a:buSzPct val="100000"/>
            </a:pPr>
            <a:endParaRPr lang="en-US" altLang="zh-CN" baseline="0" dirty="0" smtClean="0">
              <a:latin typeface="+mn-lt"/>
              <a:cs typeface="+mn-cs"/>
            </a:endParaRPr>
          </a:p>
          <a:p>
            <a:pPr lvl="0">
              <a:spcBef>
                <a:spcPts val="1000"/>
              </a:spcBef>
              <a:buClr>
                <a:srgbClr val="004098"/>
              </a:buClr>
              <a:buSzPct val="100000"/>
            </a:pPr>
            <a:r>
              <a:rPr lang="en-US" altLang="zh-CN" baseline="0" dirty="0" smtClean="0">
                <a:latin typeface="+mn-lt"/>
                <a:cs typeface="+mn-cs"/>
              </a:rPr>
              <a:t>First, </a:t>
            </a:r>
            <a:r>
              <a:rPr lang="en-US" altLang="zh-CN" dirty="0" smtClean="0">
                <a:latin typeface="Arial" panose="020B0604020202020204" pitchFamily="34" charset="0"/>
                <a:cs typeface="Arial" panose="020B0604020202020204" pitchFamily="34" charset="0"/>
              </a:rPr>
              <a:t>networks with simultaneous rules tend to make slow consensus or coexistence, sometimes make the transition</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Second,</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networks with sequential rules tend to make fast consensus</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Third, the order of nodes in layer B is very important for determining consensus time.</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It is analyzed that communication method affects the consensus time.</a:t>
            </a: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Fourth, the order of edges in layer A is very influential for determining the final states, such as same orientation consensus, opposite orientation consensus, and </a:t>
            </a:r>
            <a:r>
              <a:rPr lang="en-US" altLang="zh-CN" spc="-20" dirty="0" smtClean="0">
                <a:latin typeface="Arial" panose="020B0604020202020204" pitchFamily="34" charset="0"/>
                <a:cs typeface="Arial" panose="020B0604020202020204" pitchFamily="34" charset="0"/>
              </a:rPr>
              <a:t>coexistence. It is analyzed that node characteristics make the final</a:t>
            </a:r>
            <a:r>
              <a:rPr lang="en-US" altLang="zh-CN" spc="-20" baseline="0" dirty="0" smtClean="0">
                <a:latin typeface="Arial" panose="020B0604020202020204" pitchFamily="34" charset="0"/>
                <a:cs typeface="Arial" panose="020B0604020202020204" pitchFamily="34" charset="0"/>
              </a:rPr>
              <a:t> state</a:t>
            </a:r>
            <a:r>
              <a:rPr lang="en-US" altLang="zh-CN" spc="-20" dirty="0" smtClean="0">
                <a:latin typeface="Arial" panose="020B0604020202020204" pitchFamily="34" charset="0"/>
                <a:cs typeface="Arial" panose="020B0604020202020204" pitchFamily="34" charset="0"/>
              </a:rPr>
              <a:t>.</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37</a:t>
            </a:fld>
            <a:endParaRPr lang="zh-CN" altLang="en-US"/>
          </a:p>
        </p:txBody>
      </p:sp>
    </p:spTree>
    <p:extLst>
      <p:ext uri="{BB962C8B-B14F-4D97-AF65-F5344CB8AC3E}">
        <p14:creationId xmlns:p14="http://schemas.microsoft.com/office/powerpoint/2010/main" val="3007626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Third topic, influences of key nodes on competition.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In order to demonstrate the influence of key nodes, we use stubborn nodes, which do not change their states during the opinion evolution.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Stubborn nodes are selected by using node centralities and combinations</a:t>
            </a:r>
            <a:r>
              <a:rPr lang="en-US" altLang="zh-CN" baseline="0" dirty="0" smtClean="0">
                <a:solidFill>
                  <a:srgbClr val="000000"/>
                </a:solidFill>
                <a:latin typeface="Arial" panose="020B0604020202020204" pitchFamily="34" charset="0"/>
                <a:cs typeface="Arial" panose="020B0604020202020204" pitchFamily="34" charset="0"/>
              </a:rPr>
              <a:t> of them</a:t>
            </a:r>
            <a:r>
              <a:rPr lang="en-US" altLang="zh-CN" dirty="0" smtClean="0">
                <a:solidFill>
                  <a:srgbClr val="000000"/>
                </a:solidFill>
                <a:latin typeface="Arial" panose="020B0604020202020204" pitchFamily="34" charset="0"/>
                <a:cs typeface="Arial" panose="020B0604020202020204" pitchFamily="34" charset="0"/>
              </a:rPr>
              <a:t>.</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The steps for selecting key nodes are as follows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First,</a:t>
            </a:r>
            <a:r>
              <a:rPr lang="en-US" altLang="zh-CN" baseline="0" dirty="0" smtClean="0">
                <a:solidFill>
                  <a:schemeClr val="tx1"/>
                </a:solidFill>
                <a:latin typeface="Arial" panose="020B0604020202020204" pitchFamily="34" charset="0"/>
                <a:cs typeface="Arial" panose="020B0604020202020204" pitchFamily="34" charset="0"/>
              </a:rPr>
              <a:t> a </a:t>
            </a:r>
            <a:r>
              <a:rPr lang="en-US" altLang="zh-CN" dirty="0" smtClean="0">
                <a:solidFill>
                  <a:schemeClr val="tx1"/>
                </a:solidFill>
                <a:latin typeface="Arial" panose="020B0604020202020204" pitchFamily="34" charset="0"/>
                <a:cs typeface="Arial" panose="020B0604020202020204" pitchFamily="34" charset="0"/>
              </a:rPr>
              <a:t>layer is selected to identify key nodes, and parameters are set to be the opposite state. </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Second,  the centralities of all nodes are calculated and ranked as orders. </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Third, the ratio of stubborn nodes are increased according to ranked order until the average state has different states.</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Fourth,</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by the summation of</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Average State, it is measured which index is the most powerful for selecting key nodes.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endParaRPr lang="en-US" altLang="zh-CN"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38</a:t>
            </a:fld>
            <a:endParaRPr lang="zh-CN" altLang="en-US"/>
          </a:p>
        </p:txBody>
      </p:sp>
    </p:spTree>
    <p:extLst>
      <p:ext uri="{BB962C8B-B14F-4D97-AF65-F5344CB8AC3E}">
        <p14:creationId xmlns:p14="http://schemas.microsoft.com/office/powerpoint/2010/main" val="1217911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Next,</a:t>
            </a:r>
            <a:r>
              <a:rPr lang="en-US" altLang="zh-CN" sz="1200" kern="1200" baseline="0" dirty="0" smtClean="0">
                <a:solidFill>
                  <a:schemeClr val="tx1"/>
                </a:solidFill>
                <a:effectLst/>
                <a:latin typeface="+mn-lt"/>
                <a:ea typeface="+mn-ea"/>
                <a:cs typeface="+mn-cs"/>
              </a:rPr>
              <a:t> single and multiple indicators are considered as methods for selecting key nodes. For single indicators, node </a:t>
            </a:r>
            <a:r>
              <a:rPr lang="en-US" altLang="zh-CN" sz="1200" kern="1200" baseline="0" dirty="0" err="1" smtClean="0">
                <a:solidFill>
                  <a:schemeClr val="tx1"/>
                </a:solidFill>
                <a:effectLst/>
                <a:latin typeface="+mn-lt"/>
                <a:ea typeface="+mn-ea"/>
                <a:cs typeface="+mn-cs"/>
              </a:rPr>
              <a:t>centrailties</a:t>
            </a:r>
            <a:r>
              <a:rPr lang="en-US" altLang="zh-CN" sz="1200" kern="1200" baseline="0" dirty="0" smtClean="0">
                <a:solidFill>
                  <a:schemeClr val="tx1"/>
                </a:solidFill>
                <a:effectLst/>
                <a:latin typeface="+mn-lt"/>
                <a:ea typeface="+mn-ea"/>
                <a:cs typeface="+mn-cs"/>
              </a:rPr>
              <a:t> are researched such as </a:t>
            </a:r>
            <a:r>
              <a:rPr lang="en-US" altLang="zh-CN" sz="1200" kern="1200" baseline="0" dirty="0" err="1" smtClean="0">
                <a:solidFill>
                  <a:schemeClr val="tx1"/>
                </a:solidFill>
                <a:effectLst/>
                <a:latin typeface="+mn-lt"/>
                <a:ea typeface="+mn-ea"/>
                <a:cs typeface="+mn-cs"/>
              </a:rPr>
              <a:t>Pagerank</a:t>
            </a:r>
            <a:r>
              <a:rPr lang="en-US" altLang="zh-CN" sz="1200" kern="1200" baseline="0" dirty="0" smtClean="0">
                <a:solidFill>
                  <a:schemeClr val="tx1"/>
                </a:solidFill>
                <a:effectLst/>
                <a:latin typeface="+mn-lt"/>
                <a:ea typeface="+mn-ea"/>
                <a:cs typeface="+mn-cs"/>
              </a:rPr>
              <a:t>, closeness, </a:t>
            </a:r>
            <a:r>
              <a:rPr lang="en-US" altLang="zh-CN" sz="1200" kern="1200" baseline="0" dirty="0" err="1" smtClean="0">
                <a:solidFill>
                  <a:schemeClr val="tx1"/>
                </a:solidFill>
                <a:effectLst/>
                <a:latin typeface="+mn-lt"/>
                <a:ea typeface="+mn-ea"/>
                <a:cs typeface="+mn-cs"/>
              </a:rPr>
              <a:t>betweenness</a:t>
            </a:r>
            <a:r>
              <a:rPr lang="en-US" altLang="zh-CN" sz="1200" kern="1200" baseline="0" dirty="0" smtClean="0">
                <a:solidFill>
                  <a:schemeClr val="tx1"/>
                </a:solidFill>
                <a:effectLst/>
                <a:latin typeface="+mn-lt"/>
                <a:ea typeface="+mn-ea"/>
                <a:cs typeface="+mn-cs"/>
              </a:rPr>
              <a:t>, degree, and eigenvector</a:t>
            </a:r>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Multiple indicators are considered as combined node centrality. Multiple indicators are calculated by the summation of node </a:t>
            </a:r>
            <a:r>
              <a:rPr lang="en-US" altLang="zh-CN" sz="1200" kern="1200" baseline="0" dirty="0" err="1" smtClean="0">
                <a:solidFill>
                  <a:schemeClr val="tx1"/>
                </a:solidFill>
                <a:effectLst/>
                <a:latin typeface="+mn-lt"/>
                <a:ea typeface="+mn-ea"/>
                <a:cs typeface="+mn-cs"/>
              </a:rPr>
              <a:t>centraility</a:t>
            </a:r>
            <a:r>
              <a:rPr lang="en-US" altLang="zh-CN" sz="1200" kern="1200" baseline="0" dirty="0" smtClean="0">
                <a:solidFill>
                  <a:schemeClr val="tx1"/>
                </a:solidFill>
                <a:effectLst/>
                <a:latin typeface="+mn-lt"/>
                <a:ea typeface="+mn-ea"/>
                <a:cs typeface="+mn-cs"/>
              </a:rPr>
              <a:t> ranks. </a:t>
            </a:r>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The way to calculate combined node centrality follows like this steps. </a:t>
            </a:r>
          </a:p>
          <a:p>
            <a:endParaRPr lang="en-US" altLang="zh-CN" sz="1200" kern="1200" baseline="0" dirty="0" smtClean="0">
              <a:solidFill>
                <a:schemeClr val="tx1"/>
              </a:solidFill>
              <a:effectLst/>
              <a:latin typeface="+mn-lt"/>
              <a:ea typeface="+mn-ea"/>
              <a:cs typeface="+mn-cs"/>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First, several efficient single indicators are selected.(Here, we use </a:t>
            </a:r>
            <a:r>
              <a:rPr lang="en-US" altLang="zh-CN" dirty="0" err="1" smtClean="0">
                <a:solidFill>
                  <a:schemeClr val="tx1"/>
                </a:solidFill>
                <a:latin typeface="Arial" panose="020B0604020202020204" pitchFamily="34" charset="0"/>
                <a:cs typeface="Arial" panose="020B0604020202020204" pitchFamily="34" charset="0"/>
              </a:rPr>
              <a:t>Pagerank</a:t>
            </a:r>
            <a:r>
              <a:rPr lang="en-US" altLang="zh-CN" dirty="0" smtClean="0">
                <a:solidFill>
                  <a:schemeClr val="tx1"/>
                </a:solidFill>
                <a:latin typeface="Arial" panose="020B0604020202020204" pitchFamily="34" charset="0"/>
                <a:cs typeface="Arial" panose="020B0604020202020204" pitchFamily="34" charset="0"/>
              </a:rPr>
              <a:t>, Degree, </a:t>
            </a:r>
            <a:r>
              <a:rPr lang="en-US" altLang="zh-CN" dirty="0" err="1" smtClean="0">
                <a:solidFill>
                  <a:schemeClr val="tx1"/>
                </a:solidFill>
                <a:latin typeface="Arial" panose="020B0604020202020204" pitchFamily="34" charset="0"/>
                <a:cs typeface="Arial" panose="020B0604020202020204" pitchFamily="34" charset="0"/>
              </a:rPr>
              <a:t>Betweenness</a:t>
            </a:r>
            <a:r>
              <a:rPr lang="en-US" altLang="zh-CN" dirty="0" smtClean="0">
                <a:solidFill>
                  <a:schemeClr val="tx1"/>
                </a:solidFill>
                <a:latin typeface="Arial" panose="020B0604020202020204" pitchFamily="34" charset="0"/>
                <a:cs typeface="Arial" panose="020B0604020202020204" pitchFamily="34" charset="0"/>
              </a:rPr>
              <a:t>)</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marL="0" marR="0" indent="0" algn="just" defTabSz="914400" rtl="0" eaLnBrk="1" fontAlgn="auto" latinLnBrk="0" hangingPunct="1">
              <a:lnSpc>
                <a:spcPct val="150000"/>
              </a:lnSpc>
              <a:spcBef>
                <a:spcPts val="0"/>
              </a:spcBef>
              <a:spcAft>
                <a:spcPts val="0"/>
              </a:spcAft>
              <a:buClrTx/>
              <a:buSzTx/>
              <a:buFontTx/>
              <a:buNone/>
              <a:tabLst/>
              <a:defRPr/>
            </a:pPr>
            <a:r>
              <a:rPr lang="en-US" altLang="zh-CN" dirty="0" smtClean="0">
                <a:solidFill>
                  <a:schemeClr val="tx1"/>
                </a:solidFill>
                <a:latin typeface="Arial" panose="020B0604020202020204" pitchFamily="34" charset="0"/>
                <a:cs typeface="Arial" panose="020B0604020202020204" pitchFamily="34" charset="0"/>
              </a:rPr>
              <a:t>Second, </a:t>
            </a:r>
            <a:r>
              <a:rPr lang="en-US" altLang="zh-CN" dirty="0" smtClean="0">
                <a:solidFill>
                  <a:srgbClr val="000000"/>
                </a:solidFill>
                <a:latin typeface="Arial" panose="020B0604020202020204" pitchFamily="34" charset="0"/>
                <a:cs typeface="Arial" panose="020B0604020202020204" pitchFamily="34" charset="0"/>
              </a:rPr>
              <a:t>all nodes are</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ranked by each selected node centralities</a:t>
            </a:r>
            <a:r>
              <a:rPr lang="en-US" altLang="zh-CN" dirty="0" smtClean="0">
                <a:solidFill>
                  <a:schemeClr val="tx1"/>
                </a:solidFill>
                <a:latin typeface="Arial" panose="020B0604020202020204" pitchFamily="34" charset="0"/>
                <a:cs typeface="Arial" panose="020B0604020202020204" pitchFamily="34" charset="0"/>
              </a:rPr>
              <a:t>. Combined node centrality is the summation of all ranks which a node has.</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All nodes are ranked again by combined node centrality. </a:t>
            </a: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chemeClr val="tx1"/>
                </a:solidFill>
                <a:latin typeface="Arial" panose="020B0604020202020204" pitchFamily="34" charset="0"/>
                <a:cs typeface="Arial" panose="020B0604020202020204" pitchFamily="34" charset="0"/>
              </a:rPr>
              <a:t>Third,</a:t>
            </a:r>
            <a:r>
              <a:rPr lang="zh-CN" altLang="en-US" dirty="0" smtClean="0">
                <a:solidFill>
                  <a:schemeClr val="tx1"/>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the nodes would be deactivated from high ranked</a:t>
            </a:r>
            <a:r>
              <a:rPr lang="en-US" altLang="zh-CN" baseline="0" dirty="0" smtClean="0">
                <a:solidFill>
                  <a:srgbClr val="000000"/>
                </a:solidFill>
                <a:latin typeface="Arial" panose="020B0604020202020204" pitchFamily="34" charset="0"/>
                <a:cs typeface="Arial" panose="020B0604020202020204" pitchFamily="34" charset="0"/>
              </a:rPr>
              <a:t> order. </a:t>
            </a:r>
          </a:p>
          <a:p>
            <a:pPr lvl="0">
              <a:spcBef>
                <a:spcPts val="600"/>
              </a:spcBef>
              <a:buClr>
                <a:srgbClr val="004098"/>
              </a:buClr>
              <a:buSzPct val="100000"/>
            </a:pPr>
            <a:endParaRPr lang="en-US" altLang="zh-CN" sz="1200" kern="1200" dirty="0" smtClean="0">
              <a:solidFill>
                <a:schemeClr val="tx1"/>
              </a:solidFill>
              <a:effectLst/>
              <a:latin typeface="+mn-lt"/>
              <a:ea typeface="+mn-ea"/>
              <a:cs typeface="+mn-cs"/>
            </a:endParaRPr>
          </a:p>
          <a:p>
            <a:pPr lvl="0">
              <a:spcBef>
                <a:spcPts val="600"/>
              </a:spcBef>
              <a:buClr>
                <a:srgbClr val="004098"/>
              </a:buClr>
              <a:buSzPct val="100000"/>
            </a:pPr>
            <a:r>
              <a:rPr lang="en-US" altLang="zh-CN" sz="1200" kern="1200" dirty="0" smtClean="0">
                <a:solidFill>
                  <a:schemeClr val="tx1"/>
                </a:solidFill>
                <a:effectLst/>
                <a:latin typeface="+mn-lt"/>
                <a:ea typeface="+mn-ea"/>
                <a:cs typeface="+mn-cs"/>
              </a:rPr>
              <a:t>Multiple</a:t>
            </a:r>
            <a:r>
              <a:rPr lang="en-US" altLang="zh-CN" sz="1200" kern="1200" baseline="0" dirty="0" smtClean="0">
                <a:solidFill>
                  <a:schemeClr val="tx1"/>
                </a:solidFill>
                <a:effectLst/>
                <a:latin typeface="+mn-lt"/>
                <a:ea typeface="+mn-ea"/>
                <a:cs typeface="+mn-cs"/>
              </a:rPr>
              <a:t> indicators are denoted as PR+DE, PR+DE+BE. </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39</a:t>
            </a:fld>
            <a:endParaRPr lang="zh-CN" altLang="en-US"/>
          </a:p>
        </p:txBody>
      </p:sp>
    </p:spTree>
    <p:extLst>
      <p:ext uri="{BB962C8B-B14F-4D97-AF65-F5344CB8AC3E}">
        <p14:creationId xmlns:p14="http://schemas.microsoft.com/office/powerpoint/2010/main" val="341198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solidFill>
                  <a:srgbClr val="000000"/>
                </a:solidFill>
                <a:latin typeface="Arial" panose="020B0604020202020204" pitchFamily="34" charset="0"/>
                <a:cs typeface="Arial" panose="020B0604020202020204" pitchFamily="34" charset="0"/>
              </a:rPr>
              <a:t>Many previous researches have focused on studying the interaction on an isolated network such</a:t>
            </a:r>
            <a:r>
              <a:rPr lang="en-US" altLang="zh-CN" baseline="0" dirty="0" smtClean="0">
                <a:solidFill>
                  <a:srgbClr val="000000"/>
                </a:solidFill>
                <a:latin typeface="Arial" panose="020B0604020202020204" pitchFamily="34" charset="0"/>
                <a:cs typeface="Arial" panose="020B0604020202020204" pitchFamily="34" charset="0"/>
              </a:rPr>
              <a:t> as a single layer network</a:t>
            </a:r>
            <a:r>
              <a:rPr lang="en-US" altLang="zh-CN" dirty="0" smtClean="0">
                <a:solidFill>
                  <a:srgbClr val="000000"/>
                </a:solidFill>
                <a:latin typeface="Arial" panose="020B0604020202020204" pitchFamily="34" charset="0"/>
                <a:cs typeface="Arial" panose="020B0604020202020204" pitchFamily="34" charset="0"/>
              </a:rPr>
              <a:t>.</a:t>
            </a:r>
          </a:p>
          <a:p>
            <a:endParaRPr lang="en-US" altLang="zh-CN" dirty="0" smtClean="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However, many real-world systems are not isolated, and they interact with other layers.</a:t>
            </a:r>
          </a:p>
          <a:p>
            <a:endParaRPr lang="en-US" altLang="zh-CN" baseline="0" dirty="0" smtClean="0"/>
          </a:p>
          <a:p>
            <a:r>
              <a:rPr lang="en-US" altLang="zh-CN" baseline="0" dirty="0" smtClean="0"/>
              <a:t>Comparing with a single layer network, an interconnected network has 2 dynamics, 2 parameters and includes internal edges and external edges. </a:t>
            </a:r>
          </a:p>
          <a:p>
            <a:endParaRPr lang="en-US" altLang="zh-CN" baseline="0" dirty="0" smtClean="0"/>
          </a:p>
          <a:p>
            <a:r>
              <a:rPr lang="en-US" altLang="zh-CN" baseline="0" dirty="0" smtClean="0"/>
              <a:t>Therefore, </a:t>
            </a:r>
            <a:r>
              <a:rPr lang="en-US" altLang="zh-CN" sz="1200" b="0" i="0" u="none" strike="noStrike" kern="1200" baseline="0" dirty="0" smtClean="0">
                <a:solidFill>
                  <a:schemeClr val="tx1"/>
                </a:solidFill>
                <a:latin typeface="+mn-lt"/>
                <a:ea typeface="+mn-ea"/>
                <a:cs typeface="+mn-cs"/>
              </a:rPr>
              <a:t>an interconnected network interaction is more complex than a single-layer network interaction.</a:t>
            </a:r>
            <a:endParaRPr lang="en-US" altLang="zh-CN" baseline="0" dirty="0" smtClean="0"/>
          </a:p>
          <a:p>
            <a:endParaRPr lang="en-US" altLang="zh-CN" baseline="0" dirty="0" smtClean="0"/>
          </a:p>
          <a:p>
            <a:endParaRPr lang="en-US" altLang="zh-CN" baseline="0" dirty="0" smtClean="0"/>
          </a:p>
          <a:p>
            <a:endParaRPr lang="en-US" altLang="zh-CN"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271124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layer A. </a:t>
            </a:r>
          </a:p>
          <a:p>
            <a:endParaRPr lang="en-US" altLang="zh-CN" baseline="0" dirty="0" smtClean="0"/>
          </a:p>
          <a:p>
            <a:r>
              <a:rPr lang="en-US" altLang="zh-CN" baseline="0" dirty="0" smtClean="0"/>
              <a:t>In this model, as single indicators, </a:t>
            </a:r>
            <a:r>
              <a:rPr lang="en-US" altLang="zh-CN" baseline="0" dirty="0" err="1" smtClean="0"/>
              <a:t>Pagerank</a:t>
            </a:r>
            <a:r>
              <a:rPr lang="en-US" altLang="zh-CN" baseline="0" dirty="0" smtClean="0"/>
              <a:t>, degree, and </a:t>
            </a:r>
            <a:r>
              <a:rPr lang="en-US" altLang="zh-CN" baseline="0" dirty="0" err="1" smtClean="0"/>
              <a:t>betweenness</a:t>
            </a:r>
            <a:r>
              <a:rPr lang="en-US" altLang="zh-CN" baseline="0" dirty="0" smtClean="0"/>
              <a:t> are powerful for identifying key nodes.</a:t>
            </a:r>
          </a:p>
          <a:p>
            <a:endParaRPr lang="en-US" altLang="zh-CN" baseline="0" dirty="0" smtClean="0"/>
          </a:p>
          <a:p>
            <a:r>
              <a:rPr lang="en-US" altLang="zh-CN" baseline="0" dirty="0" smtClean="0"/>
              <a:t>However, the best indicator is combination of </a:t>
            </a:r>
            <a:r>
              <a:rPr lang="en-US" altLang="zh-CN" baseline="0" dirty="0" err="1" smtClean="0"/>
              <a:t>Pagerank</a:t>
            </a:r>
            <a:r>
              <a:rPr lang="en-US" altLang="zh-CN" baseline="0" dirty="0" smtClean="0"/>
              <a:t> and </a:t>
            </a:r>
            <a:r>
              <a:rPr lang="en-US" altLang="zh-CN" baseline="0" dirty="0" err="1" smtClean="0"/>
              <a:t>betweenness</a:t>
            </a:r>
            <a:r>
              <a:rPr lang="en-US" altLang="zh-CN" baseline="0" dirty="0" smtClean="0"/>
              <a:t>. The next rank is PR+DE.</a:t>
            </a:r>
          </a:p>
          <a:p>
            <a:endParaRPr lang="en-US" altLang="zh-CN" baseline="0" dirty="0" smtClean="0"/>
          </a:p>
          <a:p>
            <a:r>
              <a:rPr lang="en-US" altLang="zh-CN" baseline="0" dirty="0" smtClean="0"/>
              <a:t>It is found out that some multiple indicators have a better performance than single indicators. </a:t>
            </a:r>
          </a:p>
          <a:p>
            <a:endParaRPr lang="en-US" altLang="zh-CN" baseline="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40</a:t>
            </a:fld>
            <a:endParaRPr lang="zh-CN" altLang="en-US"/>
          </a:p>
        </p:txBody>
      </p:sp>
    </p:spTree>
    <p:extLst>
      <p:ext uri="{BB962C8B-B14F-4D97-AF65-F5344CB8AC3E}">
        <p14:creationId xmlns:p14="http://schemas.microsoft.com/office/powerpoint/2010/main" val="48341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layer B. </a:t>
            </a:r>
          </a:p>
          <a:p>
            <a:endParaRPr lang="en-US" altLang="zh-CN" baseline="0" dirty="0" smtClean="0"/>
          </a:p>
          <a:p>
            <a:r>
              <a:rPr lang="en-US" altLang="zh-CN" baseline="0" dirty="0" smtClean="0"/>
              <a:t>In this model, the best indicator is </a:t>
            </a:r>
            <a:r>
              <a:rPr lang="en-US" altLang="zh-CN" baseline="0" dirty="0" err="1" smtClean="0"/>
              <a:t>Pagerank</a:t>
            </a:r>
            <a:r>
              <a:rPr lang="en-US" altLang="zh-CN" baseline="0" dirty="0" smtClean="0"/>
              <a:t>. The next rank is PR+DE and PR+BE.</a:t>
            </a:r>
          </a:p>
          <a:p>
            <a:endParaRPr lang="en-US" altLang="zh-CN" baseline="0" dirty="0" smtClean="0"/>
          </a:p>
          <a:p>
            <a:r>
              <a:rPr lang="en-US" altLang="zh-CN" baseline="0" dirty="0" smtClean="0"/>
              <a:t>However, although the multiple indicators are not the best, they also have a good performance. </a:t>
            </a:r>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41</a:t>
            </a:fld>
            <a:endParaRPr lang="zh-CN" altLang="en-US"/>
          </a:p>
        </p:txBody>
      </p:sp>
    </p:spTree>
    <p:extLst>
      <p:ext uri="{BB962C8B-B14F-4D97-AF65-F5344CB8AC3E}">
        <p14:creationId xmlns:p14="http://schemas.microsoft.com/office/powerpoint/2010/main" val="2377814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Hierarchical Model.  </a:t>
            </a:r>
          </a:p>
          <a:p>
            <a:endParaRPr lang="en-US" altLang="zh-CN" baseline="0" dirty="0" smtClean="0"/>
          </a:p>
          <a:p>
            <a:r>
              <a:rPr lang="en-US" altLang="zh-CN" baseline="0" dirty="0" smtClean="0"/>
              <a:t>On layer A, the best indicator is PR+DE. </a:t>
            </a:r>
          </a:p>
          <a:p>
            <a:endParaRPr lang="en-US" altLang="zh-CN" baseline="0" dirty="0" smtClean="0"/>
          </a:p>
          <a:p>
            <a:r>
              <a:rPr lang="en-US" altLang="zh-CN" baseline="0" dirty="0" smtClean="0"/>
              <a:t>On layer B, the best indicator is random. That means node centrality does not work here.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42</a:t>
            </a:fld>
            <a:endParaRPr lang="zh-CN" altLang="en-US"/>
          </a:p>
        </p:txBody>
      </p:sp>
    </p:spTree>
    <p:extLst>
      <p:ext uri="{BB962C8B-B14F-4D97-AF65-F5344CB8AC3E}">
        <p14:creationId xmlns:p14="http://schemas.microsoft.com/office/powerpoint/2010/main" val="28394572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the two-layer network with different internal edges.</a:t>
            </a:r>
          </a:p>
          <a:p>
            <a:endParaRPr lang="en-US" altLang="zh-CN" baseline="0" dirty="0" smtClean="0"/>
          </a:p>
          <a:p>
            <a:r>
              <a:rPr lang="en-US" altLang="zh-CN" baseline="0" dirty="0" smtClean="0"/>
              <a:t>This is the case that layer A has a larger number of internal edges than layer B.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a:t>
            </a:r>
            <a:r>
              <a:rPr lang="en-US" altLang="zh-CN" baseline="0" dirty="0" err="1" smtClean="0"/>
              <a:t>betweenness</a:t>
            </a:r>
            <a:r>
              <a:rPr lang="en-US" altLang="zh-CN"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PR+DE.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43</a:t>
            </a:fld>
            <a:endParaRPr lang="zh-CN" altLang="en-US"/>
          </a:p>
        </p:txBody>
      </p:sp>
    </p:spTree>
    <p:extLst>
      <p:ext uri="{BB962C8B-B14F-4D97-AF65-F5344CB8AC3E}">
        <p14:creationId xmlns:p14="http://schemas.microsoft.com/office/powerpoint/2010/main" val="356827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case that layer A has a smaller number of internal edges than layer B.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random. That means node centrality does not work here. </a:t>
            </a:r>
          </a:p>
          <a:p>
            <a:endParaRPr lang="en-US" altLang="zh-CN" baseline="0" dirty="0" smtClean="0"/>
          </a:p>
          <a:p>
            <a:r>
              <a:rPr lang="en-US" altLang="zh-CN" baseline="0" dirty="0" smtClean="0"/>
              <a:t>On layer B, the best indicator is PR+DE.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44</a:t>
            </a:fld>
            <a:endParaRPr lang="zh-CN" altLang="en-US"/>
          </a:p>
        </p:txBody>
      </p:sp>
    </p:spTree>
    <p:extLst>
      <p:ext uri="{BB962C8B-B14F-4D97-AF65-F5344CB8AC3E}">
        <p14:creationId xmlns:p14="http://schemas.microsoft.com/office/powerpoint/2010/main" val="2064040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the two-layer network with different network types.</a:t>
            </a:r>
          </a:p>
          <a:p>
            <a:endParaRPr lang="en-US" altLang="zh-CN" baseline="0" dirty="0" smtClean="0"/>
          </a:p>
          <a:p>
            <a:r>
              <a:rPr lang="en-US" altLang="zh-CN" baseline="0" dirty="0" smtClean="0"/>
              <a:t>This is the case that layer A type is a BA network, and layer B type is a RR network.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PR+BE.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a:t>
            </a:r>
            <a:r>
              <a:rPr lang="en-US" altLang="zh-CN" baseline="0" dirty="0" err="1" smtClean="0"/>
              <a:t>betweenness</a:t>
            </a:r>
            <a:r>
              <a:rPr lang="en-US" altLang="zh-CN" baseline="0" dirty="0" smtClean="0"/>
              <a:t>. However, random indicator is the third rank. That means except for </a:t>
            </a:r>
            <a:r>
              <a:rPr lang="en-US" altLang="zh-CN" baseline="0" dirty="0" err="1" smtClean="0"/>
              <a:t>betweenness</a:t>
            </a:r>
            <a:r>
              <a:rPr lang="en-US" altLang="zh-CN" baseline="0" dirty="0" smtClean="0"/>
              <a:t>, node centrality is not working here. </a:t>
            </a:r>
          </a:p>
          <a:p>
            <a:r>
              <a:rPr lang="en-US" altLang="zh-CN" baseline="0" dirty="0" smtClean="0"/>
              <a:t> </a:t>
            </a:r>
          </a:p>
          <a:p>
            <a:endParaRPr lang="en-US" altLang="zh-CN" baseline="0" dirty="0" smtClean="0"/>
          </a:p>
          <a:p>
            <a:endParaRPr lang="en-US" altLang="zh-CN" baseline="0" dirty="0" smtClean="0"/>
          </a:p>
          <a:p>
            <a:endParaRPr lang="en-US" altLang="zh-CN"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45</a:t>
            </a:fld>
            <a:endParaRPr lang="zh-CN" altLang="en-US"/>
          </a:p>
        </p:txBody>
      </p:sp>
    </p:spTree>
    <p:extLst>
      <p:ext uri="{BB962C8B-B14F-4D97-AF65-F5344CB8AC3E}">
        <p14:creationId xmlns:p14="http://schemas.microsoft.com/office/powerpoint/2010/main" val="3294196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case that layer A type is a RR network, and layer B type is a BA network.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degree centrality. However, random indicator has the middle rank. That means node centrality is not working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a:t>
            </a:r>
            <a:r>
              <a:rPr lang="en-US" altLang="zh-CN" baseline="0" dirty="0" err="1" smtClean="0"/>
              <a:t>Pagerank</a:t>
            </a:r>
            <a:r>
              <a:rPr lang="en-US" altLang="zh-CN" baseline="0" dirty="0" smtClean="0"/>
              <a:t>.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46</a:t>
            </a:fld>
            <a:endParaRPr lang="zh-CN" altLang="en-US"/>
          </a:p>
        </p:txBody>
      </p:sp>
    </p:spTree>
    <p:extLst>
      <p:ext uri="{BB962C8B-B14F-4D97-AF65-F5344CB8AC3E}">
        <p14:creationId xmlns:p14="http://schemas.microsoft.com/office/powerpoint/2010/main" val="146757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 of selecting key nodes on various networks. </a:t>
            </a:r>
          </a:p>
          <a:p>
            <a:endParaRPr lang="en-US" altLang="zh-CN" baseline="0" dirty="0" smtClean="0"/>
          </a:p>
          <a:p>
            <a:r>
              <a:rPr lang="en-US" altLang="zh-CN" baseline="0" dirty="0" smtClean="0"/>
              <a:t>Every model has the different result. And sometimes, node centrality and combined node centrality are not working well.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47</a:t>
            </a:fld>
            <a:endParaRPr lang="zh-CN" altLang="en-US"/>
          </a:p>
        </p:txBody>
      </p:sp>
    </p:spTree>
    <p:extLst>
      <p:ext uri="{BB962C8B-B14F-4D97-AF65-F5344CB8AC3E}">
        <p14:creationId xmlns:p14="http://schemas.microsoft.com/office/powerpoint/2010/main" val="4074837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lvl="0" indent="0">
              <a:spcBef>
                <a:spcPts val="1000"/>
              </a:spcBef>
              <a:buClr>
                <a:srgbClr val="004098"/>
              </a:buClr>
              <a:buSzPct val="100000"/>
              <a:buFont typeface="Calibri" panose="020F0502020204030204" pitchFamily="34" charset="0"/>
              <a:buNone/>
            </a:pPr>
            <a:r>
              <a:rPr lang="en-US" altLang="zh-CN" sz="1400" b="0" dirty="0" smtClean="0">
                <a:solidFill>
                  <a:srgbClr val="000000"/>
                </a:solidFill>
                <a:latin typeface="Arial" panose="020B0604020202020204" pitchFamily="34" charset="0"/>
                <a:cs typeface="Arial" panose="020B0604020202020204" pitchFamily="34" charset="0"/>
              </a:rPr>
              <a:t>Conclusion for the third</a:t>
            </a:r>
            <a:r>
              <a:rPr lang="en-US" altLang="zh-CN" sz="1400" b="0" baseline="0" dirty="0" smtClean="0">
                <a:solidFill>
                  <a:srgbClr val="000000"/>
                </a:solidFill>
                <a:latin typeface="Arial" panose="020B0604020202020204" pitchFamily="34" charset="0"/>
                <a:cs typeface="Arial" panose="020B0604020202020204" pitchFamily="34" charset="0"/>
              </a:rPr>
              <a:t> topic</a:t>
            </a:r>
          </a:p>
          <a:p>
            <a:pPr lvl="0">
              <a:spcBef>
                <a:spcPts val="1000"/>
              </a:spcBef>
              <a:buClr>
                <a:srgbClr val="004098"/>
              </a:buClr>
              <a:buSzPct val="100000"/>
            </a:pPr>
            <a:endParaRPr lang="en-US" altLang="zh-CN" sz="1400" b="1"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400" b="0" dirty="0" smtClean="0">
                <a:solidFill>
                  <a:srgbClr val="000000"/>
                </a:solidFill>
                <a:latin typeface="Arial" panose="020B0604020202020204" pitchFamily="34" charset="0"/>
                <a:cs typeface="Arial" panose="020B0604020202020204" pitchFamily="34" charset="0"/>
              </a:rPr>
              <a:t>First,</a:t>
            </a:r>
            <a:r>
              <a:rPr lang="en-US" altLang="zh-CN" sz="1400"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 the best and most powerful method for selecting key nodes is different according to network structures and layers.</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Second,</a:t>
            </a: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both single indicator and multiple indicators have an excellent performance for selecting key nodes. </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Third, There are several situations that are hard to recognize critical nodes.</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  One,  When a network of the selected layer is Random Regular network</a:t>
            </a:r>
          </a:p>
          <a:p>
            <a:pPr lvl="0">
              <a:spcBef>
                <a:spcPts val="1000"/>
              </a:spcBef>
              <a:buClr>
                <a:srgbClr val="004098"/>
              </a:buClr>
              <a:buSzPct val="100000"/>
            </a:pP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Two, When the number of edges in layer A is small</a:t>
            </a:r>
          </a:p>
          <a:p>
            <a:pPr lvl="0">
              <a:spcBef>
                <a:spcPts val="1000"/>
              </a:spcBef>
              <a:buClr>
                <a:srgbClr val="004098"/>
              </a:buClr>
              <a:buSzPct val="100000"/>
            </a:pP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Three, When the number of nodes in layer B is small</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48</a:t>
            </a:fld>
            <a:endParaRPr lang="zh-CN" altLang="en-US"/>
          </a:p>
        </p:txBody>
      </p:sp>
    </p:spTree>
    <p:extLst>
      <p:ext uri="{BB962C8B-B14F-4D97-AF65-F5344CB8AC3E}">
        <p14:creationId xmlns:p14="http://schemas.microsoft.com/office/powerpoint/2010/main" val="2195708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baseline="0" dirty="0" smtClean="0"/>
              <a:t>Summary</a:t>
            </a:r>
          </a:p>
          <a:p>
            <a:endParaRPr lang="en-US" altLang="zh-CN" sz="1200" b="0" baseline="0" dirty="0" smtClean="0"/>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In</a:t>
            </a:r>
            <a:r>
              <a:rPr lang="en-US" altLang="zh-CN" sz="1200" b="0" baseline="0" dirty="0" smtClean="0">
                <a:latin typeface="Arial" panose="020B0604020202020204" pitchFamily="34" charset="0"/>
                <a:cs typeface="Arial" panose="020B0604020202020204" pitchFamily="34" charset="0"/>
              </a:rPr>
              <a:t> chapter2, </a:t>
            </a:r>
            <a:r>
              <a:rPr lang="en-US" altLang="zh-CN" sz="1200" b="0" dirty="0" smtClean="0">
                <a:latin typeface="Arial" panose="020B0604020202020204" pitchFamily="34" charset="0"/>
                <a:cs typeface="Arial" panose="020B0604020202020204" pitchFamily="34" charset="0"/>
              </a:rPr>
              <a:t>a two-layer network model is introduced.</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The interconnected network with different dynamics on each layer is introduced.</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And many indexes are provided.</a:t>
            </a:r>
            <a:endParaRPr lang="en-US" altLang="zh-CN" sz="1200" b="0"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sz="1200" b="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solidFill>
                  <a:srgbClr val="000000"/>
                </a:solidFill>
                <a:latin typeface="Arial" panose="020B0604020202020204" pitchFamily="34" charset="0"/>
                <a:cs typeface="Arial" panose="020B0604020202020204" pitchFamily="34" charset="0"/>
              </a:rPr>
              <a:t>In chapter3, we</a:t>
            </a:r>
            <a:r>
              <a:rPr lang="en-US" altLang="zh-CN" sz="1200" b="0" baseline="0" dirty="0" smtClean="0">
                <a:solidFill>
                  <a:srgbClr val="000000"/>
                </a:solidFill>
                <a:latin typeface="Arial" panose="020B0604020202020204" pitchFamily="34" charset="0"/>
                <a:cs typeface="Arial" panose="020B0604020202020204" pitchFamily="34" charset="0"/>
              </a:rPr>
              <a:t> research the </a:t>
            </a:r>
            <a:r>
              <a:rPr lang="en-US" altLang="zh-CN" sz="1200" b="0" dirty="0" smtClean="0">
                <a:solidFill>
                  <a:srgbClr val="000000"/>
                </a:solidFill>
                <a:latin typeface="Arial" panose="020B0604020202020204" pitchFamily="34" charset="0"/>
                <a:cs typeface="Arial" panose="020B0604020202020204" pitchFamily="34" charset="0"/>
              </a:rPr>
              <a:t>competition on a two-layer network with various structures</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t>
            </a:r>
            <a:r>
              <a:rPr lang="en-US" altLang="zh-CN" sz="1200" b="0" spc="0" baseline="0" dirty="0" smtClean="0">
                <a:solidFill>
                  <a:srgbClr val="000000"/>
                </a:solidFill>
                <a:latin typeface="Arial" panose="020B0604020202020204" pitchFamily="34" charset="0"/>
                <a:cs typeface="Arial" panose="020B0604020202020204" pitchFamily="34" charset="0"/>
              </a:rPr>
              <a:t> </a:t>
            </a:r>
            <a:r>
              <a:rPr lang="en-US" altLang="zh-CN" sz="1200" b="0" spc="0" dirty="0" smtClean="0">
                <a:solidFill>
                  <a:srgbClr val="000000"/>
                </a:solidFill>
                <a:latin typeface="Arial" panose="020B0604020202020204" pitchFamily="34" charset="0"/>
                <a:cs typeface="Arial" panose="020B0604020202020204" pitchFamily="34" charset="0"/>
              </a:rPr>
              <a:t>Network structures are altered by changing internal degree, external degree, and network types. </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And</a:t>
            </a:r>
            <a:r>
              <a:rPr lang="en-US" altLang="zh-CN" sz="1200" b="0" spc="0" baseline="0" dirty="0" smtClean="0">
                <a:solidFill>
                  <a:srgbClr val="000000"/>
                </a:solidFill>
                <a:latin typeface="Arial" panose="020B0604020202020204" pitchFamily="34" charset="0"/>
                <a:cs typeface="Arial" panose="020B0604020202020204" pitchFamily="34" charset="0"/>
              </a:rPr>
              <a:t> we have several results like these. </a:t>
            </a:r>
          </a:p>
          <a:p>
            <a:pPr lvl="0">
              <a:spcBef>
                <a:spcPts val="1000"/>
              </a:spcBef>
              <a:buClr>
                <a:srgbClr val="004098"/>
              </a:buClr>
              <a:buSzPct val="100000"/>
            </a:pPr>
            <a:r>
              <a:rPr lang="en-US" altLang="zh-CN" sz="1200" b="0" spc="0" baseline="0" dirty="0" smtClean="0">
                <a:latin typeface="Arial" panose="020B0604020202020204" pitchFamily="34" charset="0"/>
                <a:cs typeface="Arial" panose="020B0604020202020204" pitchFamily="34" charset="0"/>
              </a:rPr>
              <a:t>     - </a:t>
            </a:r>
            <a:r>
              <a:rPr lang="en-US" altLang="zh-CN" sz="1200" b="0" spc="0" dirty="0" smtClean="0">
                <a:latin typeface="Arial" panose="020B0604020202020204" pitchFamily="34" charset="0"/>
                <a:cs typeface="Arial" panose="020B0604020202020204" pitchFamily="34" charset="0"/>
              </a:rPr>
              <a:t>An internal degree on each layer has a different function.</a:t>
            </a:r>
          </a:p>
          <a:p>
            <a:pPr>
              <a:lnSpc>
                <a:spcPct val="150000"/>
              </a:lnSpc>
            </a:pPr>
            <a:endParaRPr lang="en-US" altLang="zh-CN" sz="1200" b="0" spc="0" dirty="0" smtClean="0">
              <a:solidFill>
                <a:schemeClr val="accent1"/>
              </a:solidFill>
              <a:latin typeface="Arial" panose="020B0604020202020204" pitchFamily="34" charset="0"/>
              <a:cs typeface="Arial" panose="020B0604020202020204" pitchFamily="34" charset="0"/>
            </a:endParaRPr>
          </a:p>
          <a:p>
            <a:pPr>
              <a:lnSpc>
                <a:spcPct val="150000"/>
              </a:lnSpc>
            </a:pPr>
            <a:r>
              <a:rPr lang="en-US" altLang="zh-CN" sz="1200" b="0" spc="0" dirty="0" smtClean="0">
                <a:latin typeface="Arial" panose="020B0604020202020204" pitchFamily="34" charset="0"/>
                <a:cs typeface="Arial" panose="020B0604020202020204" pitchFamily="34" charset="0"/>
              </a:rPr>
              <a:t>    - Hierarchical Model are provided by changing an external degree on layer B. </a:t>
            </a:r>
          </a:p>
          <a:p>
            <a:pPr>
              <a:lnSpc>
                <a:spcPct val="150000"/>
              </a:lnSpc>
            </a:pPr>
            <a:r>
              <a:rPr lang="en-US" altLang="zh-CN" sz="1200" b="0" spc="0" dirty="0" smtClean="0">
                <a:latin typeface="Arial" panose="020B0604020202020204" pitchFamily="34" charset="0"/>
                <a:cs typeface="Arial" panose="020B0604020202020204" pitchFamily="34" charset="0"/>
              </a:rPr>
              <a:t>      It is found that HM is easy to make consensus.</a:t>
            </a:r>
          </a:p>
          <a:p>
            <a:pPr>
              <a:lnSpc>
                <a:spcPct val="150000"/>
              </a:lnSpc>
            </a:pPr>
            <a:endParaRPr lang="en-US" altLang="zh-CN" sz="1200" b="0" spc="0" dirty="0" smtClean="0">
              <a:latin typeface="Arial" panose="020B0604020202020204" pitchFamily="34" charset="0"/>
              <a:cs typeface="Arial" panose="020B0604020202020204" pitchFamily="34" charset="0"/>
            </a:endParaRPr>
          </a:p>
          <a:p>
            <a:pPr>
              <a:lnSpc>
                <a:spcPct val="150000"/>
              </a:lnSpc>
            </a:pPr>
            <a:r>
              <a:rPr lang="en-US" altLang="zh-CN" sz="1200" b="0" spc="0" dirty="0" smtClean="0">
                <a:latin typeface="Arial" panose="020B0604020202020204" pitchFamily="34" charset="0"/>
                <a:cs typeface="Arial" panose="020B0604020202020204" pitchFamily="34" charset="0"/>
              </a:rPr>
              <a:t>    - Moreover,</a:t>
            </a:r>
            <a:r>
              <a:rPr lang="en-US" altLang="zh-CN" sz="1200" b="0" spc="0" baseline="0" dirty="0" smtClean="0">
                <a:latin typeface="Arial" panose="020B0604020202020204" pitchFamily="34" charset="0"/>
                <a:cs typeface="Arial" panose="020B0604020202020204" pitchFamily="34" charset="0"/>
              </a:rPr>
              <a:t> </a:t>
            </a:r>
            <a:r>
              <a:rPr lang="en-US" altLang="zh-CN" sz="1200" b="0" spc="0" dirty="0" smtClean="0">
                <a:latin typeface="Arial" panose="020B0604020202020204" pitchFamily="34" charset="0"/>
                <a:cs typeface="Arial" panose="020B0604020202020204" pitchFamily="34" charset="0"/>
              </a:rPr>
              <a:t>too many internal edges on both layers cause coexistence, such as social conflicts.</a:t>
            </a:r>
          </a:p>
          <a:p>
            <a:pPr>
              <a:lnSpc>
                <a:spcPct val="150000"/>
              </a:lnSpc>
            </a:pPr>
            <a:endParaRPr lang="en-US" altLang="zh-CN" sz="1200" b="0" spc="0" dirty="0" smtClean="0">
              <a:latin typeface="Arial" panose="020B0604020202020204" pitchFamily="34" charset="0"/>
              <a:cs typeface="Arial" panose="020B0604020202020204" pitchFamily="34" charset="0"/>
            </a:endParaRPr>
          </a:p>
          <a:p>
            <a:endParaRPr lang="en-US" altLang="zh-CN" sz="1200" b="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49</a:t>
            </a:fld>
            <a:endParaRPr lang="zh-CN" altLang="en-US"/>
          </a:p>
        </p:txBody>
      </p:sp>
    </p:spTree>
    <p:extLst>
      <p:ext uri="{BB962C8B-B14F-4D97-AF65-F5344CB8AC3E}">
        <p14:creationId xmlns:p14="http://schemas.microsoft.com/office/powerpoint/2010/main" val="93815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Research Direction. </a:t>
            </a:r>
          </a:p>
          <a:p>
            <a:endParaRPr lang="en-US" altLang="zh-CN" baseline="0" dirty="0" smtClean="0"/>
          </a:p>
          <a:p>
            <a:r>
              <a:rPr lang="en-US" altLang="zh-CN" baseline="0" dirty="0" smtClean="0"/>
              <a:t>Considering a two-layer network like this figure, we can think these three questions.</a:t>
            </a:r>
          </a:p>
          <a:p>
            <a:endParaRPr lang="en-US" altLang="zh-CN" baseline="0" dirty="0" smtClean="0"/>
          </a:p>
          <a:p>
            <a:r>
              <a:rPr lang="en-US" altLang="zh-CN" baseline="0" dirty="0" smtClean="0"/>
              <a:t>First, How is the network composed? It is related to network structures. </a:t>
            </a:r>
          </a:p>
          <a:p>
            <a:endParaRPr lang="en-US" altLang="zh-CN" baseline="0" dirty="0" smtClean="0"/>
          </a:p>
          <a:p>
            <a:r>
              <a:rPr lang="en-US" altLang="zh-CN" baseline="0" dirty="0" smtClean="0"/>
              <a:t>Second, How does the interaction of network work? It is related to updating rule. </a:t>
            </a:r>
          </a:p>
          <a:p>
            <a:endParaRPr lang="en-US" altLang="zh-CN" baseline="0" dirty="0" smtClean="0"/>
          </a:p>
          <a:p>
            <a:r>
              <a:rPr lang="en-US" altLang="zh-CN" baseline="0" dirty="0" smtClean="0"/>
              <a:t>Third, Which node is critical for changing the state of a network? It is related to key nodes. </a:t>
            </a:r>
          </a:p>
          <a:p>
            <a:endParaRPr lang="en-US" altLang="zh-CN" baseline="0" dirty="0" smtClean="0"/>
          </a:p>
          <a:p>
            <a:r>
              <a:rPr lang="en-US" altLang="zh-CN" baseline="0" dirty="0" smtClean="0"/>
              <a:t>These three factors can influence the final state.</a:t>
            </a:r>
          </a:p>
          <a:p>
            <a:endParaRPr lang="en-US" altLang="zh-CN" baseline="0" dirty="0" smtClean="0"/>
          </a:p>
          <a:p>
            <a:r>
              <a:rPr lang="en-US" altLang="zh-CN" baseline="0" dirty="0" smtClean="0"/>
              <a:t>Therefore, we carry out the various simulations by changing these three factors. </a:t>
            </a:r>
          </a:p>
          <a:p>
            <a:r>
              <a:rPr lang="en-US" altLang="zh-CN" baseline="0" dirty="0" smtClean="0"/>
              <a:t>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10897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lvl="0" indent="-228600">
              <a:spcBef>
                <a:spcPts val="1000"/>
              </a:spcBef>
              <a:buClr>
                <a:srgbClr val="004098"/>
              </a:buClr>
              <a:buSzPct val="100000"/>
              <a:buFont typeface="Calibri" panose="020F0502020204030204" pitchFamily="34" charset="0"/>
              <a:buChar char="▪"/>
            </a:pPr>
            <a:r>
              <a:rPr lang="en-US" altLang="zh-CN" sz="1200" b="0" spc="0" dirty="0" smtClean="0">
                <a:latin typeface="Arial" panose="020B0604020202020204" pitchFamily="34" charset="0"/>
                <a:cs typeface="Arial" panose="020B0604020202020204" pitchFamily="34" charset="0"/>
              </a:rPr>
              <a:t>In chapter 4, we investigate the</a:t>
            </a:r>
            <a:r>
              <a:rPr lang="en-US" altLang="zh-CN" sz="1200" b="0" spc="0" baseline="0" dirty="0" smtClean="0">
                <a:latin typeface="Arial" panose="020B0604020202020204" pitchFamily="34" charset="0"/>
                <a:cs typeface="Arial" panose="020B0604020202020204" pitchFamily="34" charset="0"/>
              </a:rPr>
              <a:t> </a:t>
            </a:r>
            <a:r>
              <a:rPr lang="en-US" altLang="zh-CN" sz="1200" b="0" spc="0" dirty="0" smtClean="0">
                <a:latin typeface="Arial" panose="020B0604020202020204" pitchFamily="34" charset="0"/>
                <a:cs typeface="Arial" panose="020B0604020202020204" pitchFamily="34" charset="0"/>
              </a:rPr>
              <a:t>competition with different updating rules</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 Simultaneous updating rule and sequential updating rule are considered according to where they are applied, such as layer, node, and edge.</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As</a:t>
            </a:r>
            <a:r>
              <a:rPr lang="en-US" altLang="zh-CN" sz="1200" b="0" spc="0" baseline="0" dirty="0" smtClean="0">
                <a:solidFill>
                  <a:srgbClr val="000000"/>
                </a:solidFill>
                <a:latin typeface="Arial" panose="020B0604020202020204" pitchFamily="34" charset="0"/>
                <a:cs typeface="Arial" panose="020B0604020202020204" pitchFamily="34" charset="0"/>
              </a:rPr>
              <a:t> the results, we find out that </a:t>
            </a:r>
            <a:r>
              <a:rPr lang="en-US" altLang="zh-CN" sz="1200" b="0" spc="0" dirty="0" smtClean="0">
                <a:solidFill>
                  <a:srgbClr val="000000"/>
                </a:solidFill>
                <a:latin typeface="Arial" panose="020B0604020202020204" pitchFamily="34" charset="0"/>
                <a:cs typeface="Arial" panose="020B0604020202020204" pitchFamily="34" charset="0"/>
              </a:rPr>
              <a:t>networks with simultaneous updating rule are easy to make slow consensus and coexistence or</a:t>
            </a:r>
            <a:r>
              <a:rPr lang="en-US" altLang="zh-CN" sz="1200" b="0" spc="0" baseline="0" dirty="0" smtClean="0">
                <a:solidFill>
                  <a:srgbClr val="000000"/>
                </a:solidFill>
                <a:latin typeface="Arial" panose="020B0604020202020204" pitchFamily="34" charset="0"/>
                <a:cs typeface="Arial" panose="020B0604020202020204" pitchFamily="34" charset="0"/>
              </a:rPr>
              <a:t> to make the transition</a:t>
            </a:r>
            <a:r>
              <a:rPr lang="en-US" altLang="zh-CN" sz="1200" b="0" spc="0" dirty="0" smtClean="0">
                <a:solidFill>
                  <a:srgbClr val="000000"/>
                </a:solidFill>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t>
            </a:r>
            <a:r>
              <a:rPr lang="en-US" altLang="zh-CN" sz="1200" b="0" spc="0" baseline="0" dirty="0" smtClean="0">
                <a:solidFill>
                  <a:srgbClr val="000000"/>
                </a:solidFill>
                <a:latin typeface="Arial" panose="020B0604020202020204" pitchFamily="34" charset="0"/>
                <a:cs typeface="Arial" panose="020B0604020202020204" pitchFamily="34" charset="0"/>
              </a:rPr>
              <a:t> Otherwise, </a:t>
            </a:r>
            <a:r>
              <a:rPr lang="en-US" altLang="zh-CN" sz="1200" b="0" spc="0" dirty="0" smtClean="0">
                <a:solidFill>
                  <a:srgbClr val="000000"/>
                </a:solidFill>
                <a:latin typeface="Arial" panose="020B0604020202020204" pitchFamily="34" charset="0"/>
                <a:cs typeface="Arial" panose="020B0604020202020204" pitchFamily="34" charset="0"/>
              </a:rPr>
              <a:t>networks with sequential updating rules are easy to make fast consensus.</a:t>
            </a:r>
          </a:p>
          <a:p>
            <a:endParaRPr lang="en-US" altLang="zh-CN" sz="1200" b="0" spc="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spc="0" dirty="0" smtClean="0">
                <a:latin typeface="Arial" panose="020B0604020202020204" pitchFamily="34" charset="0"/>
                <a:cs typeface="Arial" panose="020B0604020202020204" pitchFamily="34" charset="0"/>
              </a:rPr>
              <a:t>In chapter 5, we</a:t>
            </a:r>
            <a:r>
              <a:rPr lang="en-US" altLang="zh-CN" sz="1200" b="0" spc="0" baseline="0" dirty="0" smtClean="0">
                <a:latin typeface="Arial" panose="020B0604020202020204" pitchFamily="34" charset="0"/>
                <a:cs typeface="Arial" panose="020B0604020202020204" pitchFamily="34" charset="0"/>
              </a:rPr>
              <a:t> study the </a:t>
            </a:r>
            <a:r>
              <a:rPr lang="en-US" altLang="zh-CN" sz="1200" b="0" spc="0" dirty="0" smtClean="0">
                <a:latin typeface="Arial" panose="020B0604020202020204" pitchFamily="34" charset="0"/>
                <a:cs typeface="Arial" panose="020B0604020202020204" pitchFamily="34" charset="0"/>
              </a:rPr>
              <a:t>influences of key nodes on competition</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 To select key nodes on the various networks, single indicators and multiple indicators are applied.</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As the results,</a:t>
            </a:r>
            <a:r>
              <a:rPr lang="en-US" altLang="zh-CN" sz="1200" b="0" spc="0" baseline="0" dirty="0" smtClean="0">
                <a:solidFill>
                  <a:srgbClr val="000000"/>
                </a:solidFill>
                <a:latin typeface="Arial" panose="020B0604020202020204" pitchFamily="34" charset="0"/>
                <a:cs typeface="Arial" panose="020B0604020202020204" pitchFamily="34" charset="0"/>
              </a:rPr>
              <a:t> it is shown that the </a:t>
            </a:r>
            <a:r>
              <a:rPr lang="en-US" altLang="zh-CN" sz="1200" b="0" spc="0" dirty="0" smtClean="0">
                <a:solidFill>
                  <a:srgbClr val="000000"/>
                </a:solidFill>
                <a:latin typeface="Arial" panose="020B0604020202020204" pitchFamily="34" charset="0"/>
                <a:cs typeface="Arial" panose="020B0604020202020204" pitchFamily="34" charset="0"/>
              </a:rPr>
              <a:t>most effective method  to select key nodes is different according to network structures and layers.</a:t>
            </a:r>
            <a:r>
              <a:rPr lang="en-US" altLang="zh-CN" sz="1200" b="0" spc="0" baseline="0" dirty="0" smtClean="0">
                <a:solidFill>
                  <a:srgbClr val="000000"/>
                </a:solidFill>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sz="1200" b="0" spc="0" baseline="0" dirty="0" smtClean="0">
                <a:solidFill>
                  <a:srgbClr val="000000"/>
                </a:solidFill>
                <a:latin typeface="Arial" panose="020B0604020202020204" pitchFamily="34" charset="0"/>
                <a:cs typeface="Arial" panose="020B0604020202020204" pitchFamily="34" charset="0"/>
              </a:rPr>
              <a:t>     Moreover,</a:t>
            </a:r>
            <a:r>
              <a:rPr lang="en-US" altLang="zh-CN" sz="1200" b="0" spc="0" dirty="0" smtClean="0">
                <a:solidFill>
                  <a:srgbClr val="000000"/>
                </a:solidFill>
                <a:latin typeface="Arial" panose="020B0604020202020204" pitchFamily="34" charset="0"/>
                <a:cs typeface="Arial" panose="020B0604020202020204" pitchFamily="34" charset="0"/>
              </a:rPr>
              <a:t> Both single and multiple indicators have an excellent performance to identify critical nodes.</a:t>
            </a:r>
          </a:p>
          <a:p>
            <a:endParaRPr lang="en-US" altLang="zh-CN" sz="1200" b="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50</a:t>
            </a:fld>
            <a:endParaRPr lang="zh-CN" altLang="en-US"/>
          </a:p>
        </p:txBody>
      </p:sp>
    </p:spTree>
    <p:extLst>
      <p:ext uri="{BB962C8B-B14F-4D97-AF65-F5344CB8AC3E}">
        <p14:creationId xmlns:p14="http://schemas.microsoft.com/office/powerpoint/2010/main" val="2590686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baseline="0" dirty="0" smtClean="0">
                <a:latin typeface="Arial" panose="020B0604020202020204" pitchFamily="34" charset="0"/>
                <a:cs typeface="Arial" panose="020B0604020202020204" pitchFamily="34" charset="0"/>
              </a:rPr>
              <a:t>Discussion and future work</a:t>
            </a:r>
          </a:p>
          <a:p>
            <a:endParaRPr lang="en-US" altLang="zh-CN" sz="1200" b="0" baseline="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Discussion</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 The state of a competition model might be controlled by managing network structures, updating rules, and key nodes.</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 Based on simulation results, the competition models can be applied to solve social conflicts, such as election, legislation, adoption of new policies,</a:t>
            </a:r>
            <a:r>
              <a:rPr lang="en-US" altLang="zh-CN" sz="1200" b="0" baseline="0" dirty="0" smtClean="0">
                <a:solidFill>
                  <a:srgbClr val="000000"/>
                </a:solidFill>
                <a:latin typeface="Arial" panose="020B0604020202020204" pitchFamily="34" charset="0"/>
                <a:cs typeface="Arial" panose="020B0604020202020204" pitchFamily="34" charset="0"/>
              </a:rPr>
              <a:t> </a:t>
            </a:r>
            <a:r>
              <a:rPr lang="en-US" altLang="zh-CN" sz="1200" b="0" dirty="0" smtClean="0">
                <a:solidFill>
                  <a:srgbClr val="000000"/>
                </a:solidFill>
                <a:latin typeface="Arial" panose="020B0604020202020204" pitchFamily="34" charset="0"/>
                <a:cs typeface="Arial" panose="020B0604020202020204" pitchFamily="34" charset="0"/>
              </a:rPr>
              <a:t>and so on.</a:t>
            </a:r>
          </a:p>
          <a:p>
            <a:pPr lvl="0">
              <a:spcBef>
                <a:spcPts val="1000"/>
              </a:spcBef>
              <a:buClr>
                <a:srgbClr val="004098"/>
              </a:buClr>
              <a:buSzPct val="100000"/>
            </a:pPr>
            <a:endParaRPr lang="en-US" altLang="zh-CN" sz="1200" b="0" dirty="0" smtClean="0">
              <a:solidFill>
                <a:srgbClr val="000000"/>
              </a:solidFill>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AS Future work, it</a:t>
            </a:r>
            <a:r>
              <a:rPr lang="en-US" altLang="zh-CN" sz="1200" b="0" baseline="0" dirty="0" smtClean="0">
                <a:latin typeface="Arial" panose="020B0604020202020204" pitchFamily="34" charset="0"/>
                <a:cs typeface="Arial" panose="020B0604020202020204" pitchFamily="34" charset="0"/>
              </a:rPr>
              <a:t> is very interesting to </a:t>
            </a:r>
            <a:r>
              <a:rPr lang="en-US" altLang="zh-CN" sz="1200" b="0" dirty="0" smtClean="0">
                <a:solidFill>
                  <a:srgbClr val="000000"/>
                </a:solidFill>
                <a:latin typeface="Arial" panose="020B0604020202020204" pitchFamily="34" charset="0"/>
                <a:cs typeface="Arial" panose="020B0604020202020204" pitchFamily="34" charset="0"/>
              </a:rPr>
              <a:t>make a generalized competition model with various structures and</a:t>
            </a:r>
            <a:r>
              <a:rPr lang="en-US" altLang="zh-CN" sz="1200" b="0" baseline="0" dirty="0" smtClean="0">
                <a:solidFill>
                  <a:srgbClr val="000000"/>
                </a:solidFill>
                <a:latin typeface="Arial" panose="020B0604020202020204" pitchFamily="34" charset="0"/>
                <a:cs typeface="Arial" panose="020B0604020202020204" pitchFamily="34" charset="0"/>
              </a:rPr>
              <a:t> </a:t>
            </a:r>
            <a:r>
              <a:rPr lang="en-US" altLang="zh-CN" sz="1200" b="0" dirty="0" smtClean="0">
                <a:solidFill>
                  <a:srgbClr val="000000"/>
                </a:solidFill>
                <a:latin typeface="Arial" panose="020B0604020202020204" pitchFamily="34" charset="0"/>
                <a:cs typeface="Arial" panose="020B0604020202020204" pitchFamily="34" charset="0"/>
              </a:rPr>
              <a:t>updating rules</a:t>
            </a:r>
          </a:p>
          <a:p>
            <a:pPr marL="0" lvl="0" indent="0">
              <a:spcBef>
                <a:spcPts val="1000"/>
              </a:spcBef>
              <a:buClr>
                <a:srgbClr val="004098"/>
              </a:buClr>
              <a:buSzPct val="100000"/>
              <a:buFont typeface="Calibri" panose="020F0502020204030204" pitchFamily="34" charset="0"/>
              <a:buNone/>
            </a:pPr>
            <a:r>
              <a:rPr lang="en-US" altLang="zh-CN" sz="1200" b="0" baseline="0" dirty="0" smtClean="0">
                <a:solidFill>
                  <a:srgbClr val="000000"/>
                </a:solidFill>
                <a:latin typeface="Arial" panose="020B0604020202020204" pitchFamily="34" charset="0"/>
                <a:cs typeface="Arial" panose="020B0604020202020204" pitchFamily="34" charset="0"/>
              </a:rPr>
              <a:t>     Moreover, it is attractive to</a:t>
            </a:r>
            <a:r>
              <a:rPr lang="en-US" altLang="zh-CN" sz="1200" b="0" dirty="0" smtClean="0">
                <a:solidFill>
                  <a:srgbClr val="000000"/>
                </a:solidFill>
                <a:latin typeface="Arial" panose="020B0604020202020204" pitchFamily="34" charset="0"/>
                <a:cs typeface="Arial" panose="020B0604020202020204" pitchFamily="34" charset="0"/>
              </a:rPr>
              <a:t> recognize critical nodes on this generalized competition model. </a:t>
            </a:r>
          </a:p>
          <a:p>
            <a:endParaRPr lang="en-US" altLang="zh-CN" sz="1200" b="0" baseline="0" dirty="0" smtClean="0">
              <a:latin typeface="Arial" panose="020B0604020202020204" pitchFamily="34" charset="0"/>
              <a:cs typeface="Arial" panose="020B0604020202020204" pitchFamily="34" charset="0"/>
            </a:endParaRPr>
          </a:p>
          <a:p>
            <a:endParaRPr lang="en-US" altLang="zh-CN" sz="1200" dirty="0" smtClean="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51</a:t>
            </a:fld>
            <a:endParaRPr lang="zh-CN" altLang="en-US"/>
          </a:p>
        </p:txBody>
      </p:sp>
    </p:spTree>
    <p:extLst>
      <p:ext uri="{BB962C8B-B14F-4D97-AF65-F5344CB8AC3E}">
        <p14:creationId xmlns:p14="http://schemas.microsoft.com/office/powerpoint/2010/main" val="368255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defTabSz="914400" rtl="0" eaLnBrk="1" fontAlgn="auto" latinLnBrk="0" hangingPunct="1">
              <a:lnSpc>
                <a:spcPct val="100000"/>
              </a:lnSpc>
              <a:spcBef>
                <a:spcPct val="20000"/>
              </a:spcBef>
              <a:spcAft>
                <a:spcPts val="0"/>
              </a:spcAft>
              <a:buClr>
                <a:schemeClr val="folHlink"/>
              </a:buClr>
              <a:buSzTx/>
              <a:buFont typeface="Wingdings" pitchFamily="2" charset="2"/>
              <a:buNone/>
              <a:tabLst/>
              <a:defRPr/>
            </a:pPr>
            <a:r>
              <a:rPr lang="en-US" altLang="zh-CN" sz="1200" baseline="0" dirty="0" smtClean="0">
                <a:solidFill>
                  <a:schemeClr val="tx1"/>
                </a:solidFill>
                <a:effectLst/>
                <a:latin typeface="+mn-lt"/>
                <a:ea typeface="+mn-ea"/>
              </a:rPr>
              <a:t>Thank you for listening. </a:t>
            </a: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I would like to thank my supervisor </a:t>
            </a:r>
            <a:r>
              <a:rPr lang="en-US" altLang="zh-CN" sz="1200" b="1" baseline="0" dirty="0" smtClean="0">
                <a:solidFill>
                  <a:schemeClr val="tx2"/>
                </a:solidFill>
                <a:effectLst>
                  <a:outerShdw blurRad="38100" dist="38100" dir="2700000" algn="tl">
                    <a:srgbClr val="C0C0C0"/>
                  </a:outerShdw>
                </a:effectLst>
                <a:latin typeface="Arial" pitchFamily="34" charset="0"/>
                <a:ea typeface="宋体" pitchFamily="2" charset="-122"/>
              </a:rPr>
              <a:t>Professor Wang </a:t>
            </a:r>
            <a:r>
              <a:rPr lang="en-US" altLang="zh-CN" sz="1200" b="1" baseline="0" dirty="0" err="1" smtClean="0">
                <a:solidFill>
                  <a:schemeClr val="tx2"/>
                </a:solidFill>
                <a:effectLst>
                  <a:outerShdw blurRad="38100" dist="38100" dir="2700000" algn="tl">
                    <a:srgbClr val="C0C0C0"/>
                  </a:outerShdw>
                </a:effectLst>
                <a:latin typeface="Arial" pitchFamily="34" charset="0"/>
                <a:ea typeface="宋体" pitchFamily="2" charset="-122"/>
              </a:rPr>
              <a:t>lin</a:t>
            </a: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 for guiding me throughout my research and study. </a:t>
            </a: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I would like to thank all the lab mates. </a:t>
            </a: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52</a:t>
            </a:fld>
            <a:endParaRPr lang="zh-CN" altLang="en-US"/>
          </a:p>
        </p:txBody>
      </p:sp>
    </p:spTree>
    <p:extLst>
      <p:ext uri="{BB962C8B-B14F-4D97-AF65-F5344CB8AC3E}">
        <p14:creationId xmlns:p14="http://schemas.microsoft.com/office/powerpoint/2010/main" val="4121046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Thesis objectives is studying on the characteristics of competition models.</a:t>
            </a:r>
          </a:p>
          <a:p>
            <a:endParaRPr lang="en-US" altLang="zh-CN" baseline="0" dirty="0" smtClean="0"/>
          </a:p>
          <a:p>
            <a:r>
              <a:rPr lang="en-US" altLang="zh-CN" baseline="0" dirty="0" smtClean="0"/>
              <a:t>Research direction follows like this.</a:t>
            </a:r>
          </a:p>
          <a:p>
            <a:endParaRPr lang="en-US" altLang="zh-CN" baseline="0" dirty="0" smtClean="0"/>
          </a:p>
          <a:p>
            <a:r>
              <a:rPr lang="en-US" altLang="zh-CN" baseline="0" dirty="0" smtClean="0"/>
              <a:t>First, by changing network structures, it is studied what </a:t>
            </a:r>
            <a:r>
              <a:rPr lang="en-US" altLang="zh-CN" dirty="0" smtClean="0">
                <a:latin typeface="Arial" panose="020B0604020202020204" pitchFamily="34" charset="0"/>
                <a:cs typeface="Arial" panose="020B0604020202020204" pitchFamily="34" charset="0"/>
              </a:rPr>
              <a:t>components</a:t>
            </a:r>
            <a:r>
              <a:rPr lang="en-US" altLang="zh-CN" baseline="0" dirty="0" smtClean="0"/>
              <a:t> make consensus. </a:t>
            </a:r>
          </a:p>
          <a:p>
            <a:endParaRPr lang="en-US" altLang="zh-CN" baseline="0" dirty="0" smtClean="0"/>
          </a:p>
          <a:p>
            <a:r>
              <a:rPr lang="en-US" altLang="zh-CN" dirty="0" smtClean="0"/>
              <a:t>Second,</a:t>
            </a:r>
            <a:r>
              <a:rPr lang="en-US" altLang="zh-CN" baseline="0" dirty="0" smtClean="0"/>
              <a:t> by changing updating rules, it is analyzed whether the updating rules affect the final state. </a:t>
            </a:r>
          </a:p>
          <a:p>
            <a:endParaRPr lang="en-US" altLang="zh-CN" baseline="0" dirty="0" smtClean="0"/>
          </a:p>
          <a:p>
            <a:r>
              <a:rPr lang="en-US" altLang="zh-CN" baseline="0" dirty="0" smtClean="0"/>
              <a:t>Third, by selecting key nodes, it is researched which nodes are critical and which method has an excellent performance for identifying key nodes. </a:t>
            </a:r>
          </a:p>
          <a:p>
            <a:endParaRPr lang="en-US" altLang="zh-CN" baseline="0" dirty="0" smtClean="0"/>
          </a:p>
          <a:p>
            <a:endParaRPr lang="en-US" altLang="zh-CN" dirty="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97477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A two-layer</a:t>
            </a:r>
            <a:r>
              <a:rPr lang="en-US" altLang="zh-CN" baseline="0" dirty="0" smtClean="0"/>
              <a:t> network model</a:t>
            </a:r>
            <a:endParaRPr lang="en-US" altLang="zh-CN" dirty="0" smtClean="0"/>
          </a:p>
          <a:p>
            <a:endParaRPr lang="en-US" altLang="zh-CN" dirty="0" smtClean="0"/>
          </a:p>
          <a:p>
            <a:r>
              <a:rPr lang="en-US" altLang="zh-CN" dirty="0" smtClean="0"/>
              <a:t>This</a:t>
            </a:r>
            <a:r>
              <a:rPr lang="en-US" altLang="zh-CN" baseline="0" dirty="0" smtClean="0"/>
              <a:t> figure is a simple example for competition models. Layer A is a social opinion layer that consists of positive states. And layer B is a decision-making layer that consists of negative states. </a:t>
            </a:r>
          </a:p>
          <a:p>
            <a:endParaRPr lang="en-US" altLang="zh-CN" baseline="0" dirty="0" smtClean="0"/>
          </a:p>
          <a:p>
            <a:r>
              <a:rPr lang="en-US" altLang="zh-CN" baseline="0" dirty="0" smtClean="0"/>
              <a:t>They have mutual interaction each other. In the real world, we can apply for legalization, vote system and decision making system.</a:t>
            </a:r>
            <a:r>
              <a:rPr lang="en-US" altLang="zh-CN" dirty="0" smtClean="0"/>
              <a:t> </a:t>
            </a:r>
          </a:p>
          <a:p>
            <a:endParaRPr lang="en-US" altLang="zh-CN" dirty="0" smtClean="0"/>
          </a:p>
          <a:p>
            <a:r>
              <a:rPr lang="en-US" altLang="zh-CN" dirty="0" smtClean="0"/>
              <a:t>Here,</a:t>
            </a:r>
            <a:r>
              <a:rPr lang="en-US" altLang="zh-CN" baseline="0" dirty="0" smtClean="0"/>
              <a:t> we study the competitions on interconnected networks with various structures, and investigate which structure and which updating rule have more probability to perform consensus result, and which key nodes are critical.  </a:t>
            </a:r>
          </a:p>
          <a:p>
            <a:endParaRPr lang="en-US" altLang="zh-CN"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188027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Next, I will provide</a:t>
            </a:r>
            <a:r>
              <a:rPr lang="en-US" altLang="zh-CN" baseline="0" dirty="0" smtClean="0"/>
              <a:t> the dynamics for each layer. </a:t>
            </a:r>
          </a:p>
          <a:p>
            <a:endParaRPr lang="en-US" altLang="zh-CN" baseline="0" dirty="0" smtClean="0"/>
          </a:p>
          <a:p>
            <a:r>
              <a:rPr lang="en-US" altLang="zh-CN" baseline="0" dirty="0" smtClean="0"/>
              <a:t>Dynamics Algorithm for layer A is like this. </a:t>
            </a:r>
          </a:p>
          <a:p>
            <a:r>
              <a:rPr lang="en-US" altLang="zh-CN" baseline="0" dirty="0" smtClean="0"/>
              <a:t>We use M-model. M-model includes persuasion and compromise process in the opinion formation.  This model can have various states. And the states are changed by probability p and probability q. </a:t>
            </a:r>
          </a:p>
          <a:p>
            <a:endParaRPr lang="en-US" altLang="zh-CN" baseline="0" dirty="0" smtClean="0"/>
          </a:p>
          <a:p>
            <a:r>
              <a:rPr lang="en-US" altLang="zh-CN" baseline="0" dirty="0" smtClean="0"/>
              <a:t>Probability p is for persuasion. That means the states become more extreme by probability p. </a:t>
            </a:r>
          </a:p>
          <a:p>
            <a:endParaRPr lang="en-US" altLang="zh-CN" baseline="0" dirty="0" smtClean="0"/>
          </a:p>
          <a:p>
            <a:r>
              <a:rPr lang="en-US" altLang="zh-CN" baseline="0" dirty="0" smtClean="0"/>
              <a:t>Probability q is for compromise. That means the states become more moderate or they are changed into the opposite state by probability q. </a:t>
            </a:r>
          </a:p>
          <a:p>
            <a:endParaRPr lang="en-US" altLang="zh-CN" baseline="0" dirty="0" smtClean="0"/>
          </a:p>
          <a:p>
            <a:r>
              <a:rPr lang="en-US" altLang="zh-CN" baseline="0" dirty="0" smtClean="0"/>
              <a:t>In this thesis, the model can have four states such as -2, -1, +1, +2. And </a:t>
            </a:r>
          </a:p>
          <a:p>
            <a:r>
              <a:rPr lang="en-US" altLang="zh-CN" sz="1200" b="0" i="0" u="none" strike="noStrike" kern="1200" baseline="0" dirty="0" smtClean="0">
                <a:solidFill>
                  <a:schemeClr val="tx1"/>
                </a:solidFill>
                <a:latin typeface="+mn-lt"/>
                <a:ea typeface="+mn-ea"/>
                <a:cs typeface="+mn-cs"/>
              </a:rPr>
              <a:t>There are two parameters,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and </a:t>
            </a:r>
            <a:r>
              <a:rPr lang="en-US" altLang="zh-CN" sz="1200" b="0" i="1" u="none" strike="noStrike" kern="1200" baseline="0" dirty="0" smtClean="0">
                <a:solidFill>
                  <a:schemeClr val="tx1"/>
                </a:solidFill>
                <a:latin typeface="+mn-lt"/>
                <a:ea typeface="+mn-ea"/>
                <a:cs typeface="+mn-cs"/>
              </a:rPr>
              <a:t>q</a:t>
            </a:r>
            <a:r>
              <a:rPr lang="en-US" altLang="zh-CN" sz="1200" b="0" i="0" u="none" strike="noStrike" kern="1200" baseline="0" dirty="0" smtClean="0">
                <a:solidFill>
                  <a:schemeClr val="tx1"/>
                </a:solidFill>
                <a:latin typeface="+mn-lt"/>
                <a:ea typeface="+mn-ea"/>
                <a:cs typeface="+mn-cs"/>
              </a:rPr>
              <a:t>, in the dynamics of layer A. To represent the</a:t>
            </a:r>
          </a:p>
          <a:p>
            <a:r>
              <a:rPr lang="en-US" altLang="zh-CN" sz="1200" b="0" i="0" u="none" strike="noStrike" kern="1200" baseline="0" dirty="0" smtClean="0">
                <a:solidFill>
                  <a:schemeClr val="tx1"/>
                </a:solidFill>
                <a:latin typeface="+mn-lt"/>
                <a:ea typeface="+mn-ea"/>
                <a:cs typeface="+mn-cs"/>
              </a:rPr>
              <a:t>probability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and probability </a:t>
            </a:r>
            <a:r>
              <a:rPr lang="en-US" altLang="zh-CN" sz="1200" b="0" i="1" u="none" strike="noStrike" kern="1200" baseline="0" dirty="0" smtClean="0">
                <a:solidFill>
                  <a:schemeClr val="tx1"/>
                </a:solidFill>
                <a:latin typeface="+mn-lt"/>
                <a:ea typeface="+mn-ea"/>
                <a:cs typeface="+mn-cs"/>
              </a:rPr>
              <a:t>q </a:t>
            </a:r>
            <a:r>
              <a:rPr lang="en-US" altLang="zh-CN" sz="1200" b="0" i="0" u="none" strike="noStrike" kern="1200" baseline="0" dirty="0" smtClean="0">
                <a:solidFill>
                  <a:schemeClr val="tx1"/>
                </a:solidFill>
                <a:latin typeface="+mn-lt"/>
                <a:ea typeface="+mn-ea"/>
                <a:cs typeface="+mn-cs"/>
              </a:rPr>
              <a:t>together simply; we set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smtClean="0">
                <a:solidFill>
                  <a:schemeClr val="tx1"/>
                </a:solidFill>
                <a:latin typeface="+mn-lt"/>
                <a:ea typeface="+mn-ea"/>
                <a:cs typeface="+mn-cs"/>
              </a:rPr>
              <a:t>q </a:t>
            </a:r>
            <a:r>
              <a:rPr lang="en-US" altLang="zh-CN" sz="1200" b="0" i="0" u="none" strike="noStrike" kern="1200" baseline="0" dirty="0" smtClean="0">
                <a:solidFill>
                  <a:schemeClr val="tx1"/>
                </a:solidFill>
                <a:latin typeface="+mn-lt"/>
                <a:ea typeface="+mn-ea"/>
                <a:cs typeface="+mn-cs"/>
              </a:rPr>
              <a:t>= 1. So,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represents the</a:t>
            </a:r>
            <a:endParaRPr lang="en-US" altLang="zh-CN" baseline="0" dirty="0" smtClean="0"/>
          </a:p>
          <a:p>
            <a:r>
              <a:rPr lang="en-US" altLang="zh-CN" sz="1200" b="0" i="0" u="none" strike="noStrike" kern="1200" baseline="0" dirty="0" smtClean="0">
                <a:solidFill>
                  <a:schemeClr val="tx1"/>
                </a:solidFill>
                <a:latin typeface="+mn-lt"/>
                <a:ea typeface="+mn-ea"/>
                <a:cs typeface="+mn-cs"/>
              </a:rPr>
              <a:t>reinforcement or strength of opinion. </a:t>
            </a:r>
            <a:endParaRPr lang="en-US" altLang="zh-CN" baseline="0" dirty="0" smtClean="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307691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Next,</a:t>
            </a:r>
            <a:r>
              <a:rPr lang="en-US" altLang="zh-CN" baseline="0" dirty="0" smtClean="0"/>
              <a:t> this is the dynamics algorithm for layer B. We use Abrams and </a:t>
            </a:r>
            <a:r>
              <a:rPr lang="en-US" altLang="zh-CN" baseline="0" dirty="0" err="1" smtClean="0"/>
              <a:t>Strogatz</a:t>
            </a:r>
            <a:r>
              <a:rPr lang="en-US" altLang="zh-CN" baseline="0" dirty="0" smtClean="0"/>
              <a:t> model that is known as language death model. </a:t>
            </a:r>
          </a:p>
          <a:p>
            <a:endParaRPr lang="en-US" altLang="zh-CN" baseline="0" dirty="0" smtClean="0"/>
          </a:p>
          <a:p>
            <a:r>
              <a:rPr lang="en-US" altLang="zh-CN" baseline="0" dirty="0" smtClean="0"/>
              <a:t>This model can have only binary states. And the states are changed by neighbor states. Among the neighbor nodes, the number of the opposite orientation nodes have influence on changing the state of a node. </a:t>
            </a:r>
          </a:p>
          <a:p>
            <a:endParaRPr lang="en-US" altLang="zh-CN" baseline="0" dirty="0" smtClean="0"/>
          </a:p>
          <a:p>
            <a:r>
              <a:rPr lang="en-US" altLang="zh-CN" baseline="0" dirty="0" smtClean="0"/>
              <a:t>And as a dynamics parameter, index v works for volatility. v represents for the tendency to switch to the other side. </a:t>
            </a:r>
          </a:p>
          <a:p>
            <a:r>
              <a:rPr lang="en-US" altLang="zh-CN" baseline="0" dirty="0" smtClean="0"/>
              <a:t> </a:t>
            </a:r>
          </a:p>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4254312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579551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78288" y="3924810"/>
            <a:ext cx="8731250" cy="1114192"/>
          </a:xfrm>
        </p:spPr>
        <p:txBody>
          <a:bodyPr/>
          <a:lstStyle/>
          <a:p>
            <a:pPr algn="ctr"/>
            <a:r>
              <a:rPr lang="en-US" altLang="zh-CN" sz="3200" dirty="0" smtClean="0"/>
              <a:t>Competition </a:t>
            </a:r>
            <a:r>
              <a:rPr lang="en-US" altLang="zh-CN" sz="3200" dirty="0"/>
              <a:t>of Social Opinions </a:t>
            </a:r>
            <a:r>
              <a:rPr lang="en-US" altLang="zh-CN" sz="3200" dirty="0" smtClean="0"/>
              <a:t/>
            </a:r>
            <a:br>
              <a:rPr lang="en-US" altLang="zh-CN" sz="3200" dirty="0" smtClean="0"/>
            </a:br>
            <a:r>
              <a:rPr lang="en-US" altLang="zh-CN" sz="3200" dirty="0" smtClean="0"/>
              <a:t>on Two-Layer </a:t>
            </a:r>
            <a:r>
              <a:rPr lang="en-US" altLang="zh-CN" sz="3200" dirty="0"/>
              <a:t>Networks</a:t>
            </a:r>
            <a:endParaRPr lang="zh-CN" altLang="en-US" sz="3200" dirty="0"/>
          </a:p>
        </p:txBody>
      </p:sp>
      <p:sp>
        <p:nvSpPr>
          <p:cNvPr id="5" name="副标题 4"/>
          <p:cNvSpPr>
            <a:spLocks noGrp="1"/>
          </p:cNvSpPr>
          <p:nvPr>
            <p:ph type="subTitle" idx="1"/>
          </p:nvPr>
        </p:nvSpPr>
        <p:spPr>
          <a:xfrm>
            <a:off x="2090717" y="5153302"/>
            <a:ext cx="4963055" cy="953416"/>
          </a:xfrm>
        </p:spPr>
        <p:txBody>
          <a:bodyPr/>
          <a:lstStyle/>
          <a:p>
            <a:pPr algn="ctr">
              <a:spcBef>
                <a:spcPts val="600"/>
              </a:spcBef>
            </a:pPr>
            <a:r>
              <a:rPr lang="en-US" altLang="zh-CN" dirty="0" smtClean="0">
                <a:latin typeface="Arial" panose="020B0604020202020204" pitchFamily="34" charset="0"/>
                <a:cs typeface="Arial" panose="020B0604020202020204" pitchFamily="34" charset="0"/>
              </a:rPr>
              <a:t>Student : Cho </a:t>
            </a:r>
            <a:r>
              <a:rPr lang="en-US" altLang="zh-CN" dirty="0" err="1" smtClean="0">
                <a:latin typeface="Arial" panose="020B0604020202020204" pitchFamily="34" charset="0"/>
                <a:cs typeface="Arial" panose="020B0604020202020204" pitchFamily="34" charset="0"/>
              </a:rPr>
              <a:t>Hyunchel</a:t>
            </a:r>
            <a:endParaRPr lang="en-US" altLang="zh-CN" dirty="0" smtClean="0">
              <a:latin typeface="Arial" panose="020B0604020202020204" pitchFamily="34" charset="0"/>
              <a:cs typeface="Arial" panose="020B0604020202020204" pitchFamily="34" charset="0"/>
            </a:endParaRPr>
          </a:p>
          <a:p>
            <a:pPr algn="ctr">
              <a:spcBef>
                <a:spcPts val="600"/>
              </a:spcBef>
            </a:pPr>
            <a:r>
              <a:rPr lang="en-US" altLang="zh-CN" dirty="0" smtClean="0">
                <a:latin typeface="Arial" panose="020B0604020202020204" pitchFamily="34" charset="0"/>
                <a:cs typeface="Arial" panose="020B0604020202020204" pitchFamily="34" charset="0"/>
              </a:rPr>
              <a:t>Supervisor : Wang Lin</a:t>
            </a:r>
            <a:endParaRPr lang="zh-CN" altLang="en-US" dirty="0">
              <a:latin typeface="Arial" panose="020B0604020202020204" pitchFamily="34" charset="0"/>
              <a:cs typeface="Arial" panose="020B0604020202020204" pitchFamily="34" charset="0"/>
            </a:endParaRPr>
          </a:p>
        </p:txBody>
      </p:sp>
      <p:sp>
        <p:nvSpPr>
          <p:cNvPr id="6" name="文本占位符 5"/>
          <p:cNvSpPr>
            <a:spLocks noGrp="1"/>
          </p:cNvSpPr>
          <p:nvPr>
            <p:ph type="body" sz="quarter" idx="10"/>
          </p:nvPr>
        </p:nvSpPr>
        <p:spPr>
          <a:xfrm>
            <a:off x="3813514" y="6157518"/>
            <a:ext cx="1749086" cy="499004"/>
          </a:xfrm>
        </p:spPr>
        <p:txBody>
          <a:bodyPr/>
          <a:lstStyle/>
          <a:p>
            <a:r>
              <a:rPr lang="en-US" altLang="zh-CN" dirty="0" smtClean="0">
                <a:latin typeface="Arial" panose="020B0604020202020204" pitchFamily="34" charset="0"/>
                <a:cs typeface="Arial" panose="020B0604020202020204" pitchFamily="34" charset="0"/>
              </a:rPr>
              <a:t>2020.</a:t>
            </a:r>
            <a:r>
              <a:rPr lang="zh-CN" altLang="en-US"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2.17.</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07253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Indexes for measuring network states and consensus(1)</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32" name="직사각형 31"/>
          <p:cNvSpPr/>
          <p:nvPr/>
        </p:nvSpPr>
        <p:spPr>
          <a:xfrm>
            <a:off x="0" y="4453198"/>
            <a:ext cx="9144000" cy="2308324"/>
          </a:xfrm>
          <a:prstGeom prst="rect">
            <a:avLst/>
          </a:prstGeom>
        </p:spPr>
        <p:txBody>
          <a:bodyPr wrap="square">
            <a:spAutoFit/>
          </a:bodyPr>
          <a:lstStyle/>
          <a:p>
            <a:r>
              <a:rPr lang="en-US" altLang="zh-CN" dirty="0" smtClean="0">
                <a:solidFill>
                  <a:srgbClr val="000000"/>
                </a:solidFill>
                <a:latin typeface="Arial" panose="020B0604020202020204" pitchFamily="34" charset="0"/>
                <a:cs typeface="Arial" panose="020B0604020202020204" pitchFamily="34" charset="0"/>
              </a:rPr>
              <a:t>- AS(Average State) : </a:t>
            </a:r>
            <a:r>
              <a:rPr lang="en-US" altLang="zh-CN" dirty="0">
                <a:latin typeface="Arial" panose="020B0604020202020204" pitchFamily="34" charset="0"/>
                <a:cs typeface="Arial" panose="020B0604020202020204" pitchFamily="34" charset="0"/>
              </a:rPr>
              <a:t>it </a:t>
            </a:r>
            <a:r>
              <a:rPr lang="en-US" altLang="zh-CN" dirty="0" smtClean="0">
                <a:latin typeface="Arial" panose="020B0604020202020204" pitchFamily="34" charset="0"/>
                <a:cs typeface="Arial" panose="020B0604020202020204" pitchFamily="34" charset="0"/>
              </a:rPr>
              <a:t>is </a:t>
            </a:r>
            <a:r>
              <a:rPr lang="en-US" altLang="zh-CN" dirty="0">
                <a:latin typeface="Arial" panose="020B0604020202020204" pitchFamily="34" charset="0"/>
                <a:cs typeface="Arial" panose="020B0604020202020204" pitchFamily="34" charset="0"/>
              </a:rPr>
              <a:t>verified whether the consensus </a:t>
            </a:r>
            <a:r>
              <a:rPr lang="en-US" altLang="zh-CN" dirty="0" smtClean="0">
                <a:latin typeface="Arial" panose="020B0604020202020204" pitchFamily="34" charset="0"/>
                <a:cs typeface="Arial" panose="020B0604020202020204" pitchFamily="34" charset="0"/>
              </a:rPr>
              <a:t>happens or not.</a:t>
            </a:r>
          </a:p>
          <a:p>
            <a:r>
              <a:rPr lang="en-US" altLang="zh-CN" dirty="0" smtClean="0">
                <a:solidFill>
                  <a:schemeClr val="accent3"/>
                </a:solidFill>
                <a:latin typeface="Arial" panose="020B0604020202020204" pitchFamily="34" charset="0"/>
                <a:cs typeface="Arial" panose="020B0604020202020204" pitchFamily="34" charset="0"/>
              </a:rPr>
              <a:t>  * AS ≈ +1 : positive consensus,  AS ≈ -1 : negative consensus</a:t>
            </a:r>
            <a:endParaRPr lang="en-US" altLang="zh-CN" dirty="0">
              <a:solidFill>
                <a:schemeClr val="accent3"/>
              </a:solidFill>
              <a:latin typeface="Arial" panose="020B0604020202020204" pitchFamily="34" charset="0"/>
              <a:cs typeface="Arial" panose="020B0604020202020204" pitchFamily="34" charset="0"/>
            </a:endParaRPr>
          </a:p>
          <a:p>
            <a:pPr>
              <a:lnSpc>
                <a:spcPct val="150000"/>
              </a:lnSpc>
            </a:pPr>
            <a:r>
              <a:rPr lang="en-US" altLang="zh-CN" dirty="0" smtClean="0">
                <a:solidFill>
                  <a:srgbClr val="000000"/>
                </a:solidFill>
                <a:latin typeface="Arial" panose="020B0604020202020204" pitchFamily="34" charset="0"/>
                <a:cs typeface="Arial" panose="020B0604020202020204" pitchFamily="34" charset="0"/>
              </a:rPr>
              <a:t>- AS total : </a:t>
            </a:r>
            <a:r>
              <a:rPr lang="en-US" altLang="zh-CN" dirty="0">
                <a:latin typeface="Arial" panose="020B0604020202020204" pitchFamily="34" charset="0"/>
                <a:cs typeface="Arial" panose="020B0604020202020204" pitchFamily="34" charset="0"/>
              </a:rPr>
              <a:t>the summation of AS for </a:t>
            </a:r>
            <a:r>
              <a:rPr lang="en-US" altLang="zh-CN" dirty="0" smtClean="0">
                <a:latin typeface="Arial" panose="020B0604020202020204" pitchFamily="34" charset="0"/>
                <a:cs typeface="Arial" panose="020B0604020202020204" pitchFamily="34" charset="0"/>
              </a:rPr>
              <a:t>all </a:t>
            </a:r>
            <a:r>
              <a:rPr lang="en-US" altLang="zh-CN" i="1" dirty="0" smtClean="0">
                <a:latin typeface="Arial" panose="020B0604020202020204" pitchFamily="34" charset="0"/>
                <a:cs typeface="Arial" panose="020B0604020202020204" pitchFamily="34" charset="0"/>
              </a:rPr>
              <a:t>p </a:t>
            </a:r>
            <a:r>
              <a:rPr lang="en-US" altLang="zh-CN" dirty="0" smtClean="0">
                <a:latin typeface="Arial" panose="020B0604020202020204" pitchFamily="34" charset="0"/>
                <a:cs typeface="Arial" panose="020B0604020202020204" pitchFamily="34" charset="0"/>
              </a:rPr>
              <a:t>values </a:t>
            </a:r>
            <a:r>
              <a:rPr lang="en-US" altLang="zh-CN" dirty="0">
                <a:latin typeface="Arial" panose="020B0604020202020204" pitchFamily="34" charset="0"/>
                <a:cs typeface="Arial" panose="020B0604020202020204" pitchFamily="34" charset="0"/>
              </a:rPr>
              <a:t>and all </a:t>
            </a:r>
            <a:r>
              <a:rPr lang="en-US" altLang="zh-CN" i="1" dirty="0" smtClean="0">
                <a:latin typeface="Arial" panose="020B0604020202020204" pitchFamily="34" charset="0"/>
                <a:cs typeface="Arial" panose="020B0604020202020204" pitchFamily="34" charset="0"/>
              </a:rPr>
              <a:t>v </a:t>
            </a:r>
            <a:r>
              <a:rPr lang="en-US" altLang="zh-CN" dirty="0" smtClean="0">
                <a:latin typeface="Arial" panose="020B0604020202020204" pitchFamily="34" charset="0"/>
                <a:cs typeface="Arial" panose="020B0604020202020204" pitchFamily="34" charset="0"/>
              </a:rPr>
              <a:t>values</a:t>
            </a:r>
            <a:endParaRPr lang="en-US" altLang="zh-CN" dirty="0" smtClean="0">
              <a:solidFill>
                <a:srgbClr val="000000"/>
              </a:solidFill>
              <a:latin typeface="Arial" panose="020B0604020202020204" pitchFamily="34" charset="0"/>
              <a:cs typeface="Arial" panose="020B0604020202020204" pitchFamily="34" charset="0"/>
            </a:endParaRPr>
          </a:p>
          <a:p>
            <a:pPr>
              <a:lnSpc>
                <a:spcPct val="150000"/>
              </a:lnSpc>
            </a:pPr>
            <a:r>
              <a:rPr lang="en-US" altLang="zh-CN" dirty="0" smtClean="0">
                <a:solidFill>
                  <a:srgbClr val="000000"/>
                </a:solidFill>
                <a:latin typeface="Arial" panose="020B0604020202020204" pitchFamily="34" charset="0"/>
                <a:cs typeface="Arial" panose="020B0604020202020204" pitchFamily="34" charset="0"/>
              </a:rPr>
              <a:t>- CI(Consensus Index) : It is  measured how close the state is to a consensus. </a:t>
            </a:r>
          </a:p>
          <a:p>
            <a:pPr>
              <a:lnSpc>
                <a:spcPct val="150000"/>
              </a:lnSpc>
            </a:pPr>
            <a:r>
              <a:rPr lang="en-US" altLang="zh-CN" dirty="0" smtClean="0">
                <a:solidFill>
                  <a:schemeClr val="accent3"/>
                </a:solidFill>
                <a:latin typeface="Arial" panose="020B0604020202020204" pitchFamily="34" charset="0"/>
                <a:cs typeface="Arial" panose="020B0604020202020204" pitchFamily="34" charset="0"/>
              </a:rPr>
              <a:t>  * CI ≈ 0 : consensus, CI ≈ 1 : separated coexistence, CI ≈ 0.5 : mixed coexistence</a:t>
            </a:r>
            <a:endParaRPr lang="en-US" altLang="zh-CN" dirty="0">
              <a:solidFill>
                <a:schemeClr val="accent3"/>
              </a:solidFill>
              <a:latin typeface="Arial" panose="020B0604020202020204" pitchFamily="34" charset="0"/>
              <a:cs typeface="Arial" panose="020B0604020202020204" pitchFamily="34" charset="0"/>
            </a:endParaRPr>
          </a:p>
          <a:p>
            <a:pPr marL="285750" indent="-285750">
              <a:lnSpc>
                <a:spcPct val="150000"/>
              </a:lnSpc>
              <a:buFontTx/>
              <a:buChar char="-"/>
            </a:pP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rotWithShape="1">
          <a:blip r:embed="rId3">
            <a:clrChange>
              <a:clrFrom>
                <a:srgbClr val="FFFFFF"/>
              </a:clrFrom>
              <a:clrTo>
                <a:srgbClr val="FFFFFF">
                  <a:alpha val="0"/>
                </a:srgbClr>
              </a:clrTo>
            </a:clrChange>
          </a:blip>
          <a:srcRect l="16451" t="25742" r="30461" b="53023"/>
          <a:stretch/>
        </p:blipFill>
        <p:spPr>
          <a:xfrm>
            <a:off x="303373" y="2337441"/>
            <a:ext cx="4452415" cy="1113105"/>
          </a:xfrm>
          <a:prstGeom prst="rect">
            <a:avLst/>
          </a:prstGeom>
        </p:spPr>
      </p:pic>
      <p:pic>
        <p:nvPicPr>
          <p:cNvPr id="3" name="그림 2"/>
          <p:cNvPicPr>
            <a:picLocks noChangeAspect="1"/>
          </p:cNvPicPr>
          <p:nvPr/>
        </p:nvPicPr>
        <p:blipFill rotWithShape="1">
          <a:blip r:embed="rId4">
            <a:clrChange>
              <a:clrFrom>
                <a:srgbClr val="FFFFFF"/>
              </a:clrFrom>
              <a:clrTo>
                <a:srgbClr val="FFFFFF">
                  <a:alpha val="0"/>
                </a:srgbClr>
              </a:clrTo>
            </a:clrChange>
          </a:blip>
          <a:srcRect l="28059" t="19587" r="30835" b="67731"/>
          <a:stretch/>
        </p:blipFill>
        <p:spPr>
          <a:xfrm>
            <a:off x="4572000" y="3345613"/>
            <a:ext cx="4507437" cy="869147"/>
          </a:xfrm>
          <a:prstGeom prst="rect">
            <a:avLst/>
          </a:prstGeom>
        </p:spPr>
      </p:pic>
      <p:pic>
        <p:nvPicPr>
          <p:cNvPr id="13" name="그림 12"/>
          <p:cNvPicPr>
            <a:picLocks noChangeAspect="1"/>
          </p:cNvPicPr>
          <p:nvPr/>
        </p:nvPicPr>
        <p:blipFill rotWithShape="1">
          <a:blip r:embed="rId3">
            <a:clrChange>
              <a:clrFrom>
                <a:srgbClr val="FFFFFF"/>
              </a:clrFrom>
              <a:clrTo>
                <a:srgbClr val="FFFFFF">
                  <a:alpha val="0"/>
                </a:srgbClr>
              </a:clrTo>
            </a:clrChange>
          </a:blip>
          <a:srcRect l="20799" t="47457" r="35145" b="37207"/>
          <a:stretch/>
        </p:blipFill>
        <p:spPr>
          <a:xfrm>
            <a:off x="303373" y="3433377"/>
            <a:ext cx="3749888" cy="815876"/>
          </a:xfrm>
          <a:prstGeom prst="rect">
            <a:avLst/>
          </a:prstGeom>
        </p:spPr>
      </p:pic>
    </p:spTree>
    <p:extLst>
      <p:ext uri="{BB962C8B-B14F-4D97-AF65-F5344CB8AC3E}">
        <p14:creationId xmlns:p14="http://schemas.microsoft.com/office/powerpoint/2010/main" val="2702270381"/>
      </p:ext>
    </p:extLst>
  </p:cSld>
  <p:clrMapOvr>
    <a:masterClrMapping/>
  </p:clrMapOvr>
  <p:transition spd="med">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Indexes for measuring network states and consensus(2)</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33" name="직사각형 32"/>
          <p:cNvSpPr/>
          <p:nvPr/>
        </p:nvSpPr>
        <p:spPr>
          <a:xfrm>
            <a:off x="0" y="3857941"/>
            <a:ext cx="9105660" cy="2585323"/>
          </a:xfrm>
          <a:prstGeom prst="rect">
            <a:avLst/>
          </a:prstGeom>
        </p:spPr>
        <p:txBody>
          <a:bodyPr wrap="square">
            <a:spAutoFit/>
          </a:bodyPr>
          <a:lstStyle/>
          <a:p>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PCR(Positive Consensus Ratio) : </a:t>
            </a:r>
            <a:r>
              <a:rPr lang="en-US" altLang="zh-CN" dirty="0" smtClean="0">
                <a:latin typeface="Arial" panose="020B0604020202020204" pitchFamily="34" charset="0"/>
                <a:cs typeface="Arial" panose="020B0604020202020204" pitchFamily="34" charset="0"/>
              </a:rPr>
              <a:t>the ratio </a:t>
            </a:r>
            <a:r>
              <a:rPr lang="en-US" altLang="zh-CN" dirty="0">
                <a:latin typeface="Arial" panose="020B0604020202020204" pitchFamily="34" charset="0"/>
                <a:cs typeface="Arial" panose="020B0604020202020204" pitchFamily="34" charset="0"/>
              </a:rPr>
              <a:t>of positive consensus over </a:t>
            </a:r>
            <a:r>
              <a:rPr lang="en-US" altLang="zh-CN" dirty="0" smtClean="0">
                <a:latin typeface="Arial" panose="020B0604020202020204" pitchFamily="34" charset="0"/>
                <a:cs typeface="Arial" panose="020B0604020202020204" pitchFamily="34" charset="0"/>
              </a:rPr>
              <a:t>simulations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with all parameters</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NCR(Negative Consensus Ratio) : </a:t>
            </a:r>
            <a:r>
              <a:rPr lang="en-US" altLang="zh-CN" dirty="0" smtClean="0">
                <a:latin typeface="Arial" panose="020B0604020202020204" pitchFamily="34" charset="0"/>
                <a:cs typeface="Arial" panose="020B0604020202020204" pitchFamily="34" charset="0"/>
              </a:rPr>
              <a:t>the ratio </a:t>
            </a:r>
            <a:r>
              <a:rPr lang="en-US" altLang="zh-CN" dirty="0">
                <a:latin typeface="Arial" panose="020B0604020202020204" pitchFamily="34" charset="0"/>
                <a:cs typeface="Arial" panose="020B0604020202020204" pitchFamily="34" charset="0"/>
              </a:rPr>
              <a:t>of </a:t>
            </a:r>
            <a:r>
              <a:rPr lang="en-US" altLang="zh-CN" dirty="0" smtClean="0">
                <a:latin typeface="Arial" panose="020B0604020202020204" pitchFamily="34" charset="0"/>
                <a:cs typeface="Arial" panose="020B0604020202020204" pitchFamily="34" charset="0"/>
              </a:rPr>
              <a:t>negative </a:t>
            </a:r>
            <a:r>
              <a:rPr lang="en-US" altLang="zh-CN" dirty="0">
                <a:latin typeface="Arial" panose="020B0604020202020204" pitchFamily="34" charset="0"/>
                <a:cs typeface="Arial" panose="020B0604020202020204" pitchFamily="34" charset="0"/>
              </a:rPr>
              <a:t>consensus </a:t>
            </a:r>
            <a:r>
              <a:rPr lang="en-US" altLang="zh-CN" dirty="0" smtClean="0">
                <a:latin typeface="Arial" panose="020B0604020202020204" pitchFamily="34" charset="0"/>
                <a:cs typeface="Arial" panose="020B0604020202020204" pitchFamily="34" charset="0"/>
              </a:rPr>
              <a:t>over simulations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with all parameters</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CR(Consensus Ratio) : PCR + NCR</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Coexistence Ratio : 1 - CR</a:t>
            </a: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11" name="그림 10"/>
          <p:cNvPicPr>
            <a:picLocks noChangeAspect="1"/>
          </p:cNvPicPr>
          <p:nvPr/>
        </p:nvPicPr>
        <p:blipFill rotWithShape="1">
          <a:blip r:embed="rId3">
            <a:clrChange>
              <a:clrFrom>
                <a:srgbClr val="FFFFFF"/>
              </a:clrFrom>
              <a:clrTo>
                <a:srgbClr val="FFFFFF">
                  <a:alpha val="0"/>
                </a:srgbClr>
              </a:clrTo>
            </a:clrChange>
          </a:blip>
          <a:srcRect l="36740" t="46461" r="39325" b="37908"/>
          <a:stretch/>
        </p:blipFill>
        <p:spPr>
          <a:xfrm>
            <a:off x="856583" y="2299266"/>
            <a:ext cx="2815530" cy="1149219"/>
          </a:xfrm>
          <a:prstGeom prst="rect">
            <a:avLst/>
          </a:prstGeom>
        </p:spPr>
      </p:pic>
      <p:pic>
        <p:nvPicPr>
          <p:cNvPr id="12" name="그림 11"/>
          <p:cNvPicPr>
            <a:picLocks noChangeAspect="1"/>
          </p:cNvPicPr>
          <p:nvPr/>
        </p:nvPicPr>
        <p:blipFill rotWithShape="1">
          <a:blip r:embed="rId3">
            <a:clrChange>
              <a:clrFrom>
                <a:srgbClr val="FFFFFF"/>
              </a:clrFrom>
              <a:clrTo>
                <a:srgbClr val="FFFFFF">
                  <a:alpha val="0"/>
                </a:srgbClr>
              </a:clrTo>
            </a:clrChange>
          </a:blip>
          <a:srcRect l="36630" t="69116" r="38485" b="15253"/>
          <a:stretch/>
        </p:blipFill>
        <p:spPr>
          <a:xfrm>
            <a:off x="4792578" y="2296789"/>
            <a:ext cx="3026373" cy="1188132"/>
          </a:xfrm>
          <a:prstGeom prst="rect">
            <a:avLst/>
          </a:prstGeom>
        </p:spPr>
      </p:pic>
    </p:spTree>
    <p:extLst>
      <p:ext uri="{BB962C8B-B14F-4D97-AF65-F5344CB8AC3E}">
        <p14:creationId xmlns:p14="http://schemas.microsoft.com/office/powerpoint/2010/main" val="1574939109"/>
      </p:ext>
    </p:extLst>
  </p:cSld>
  <p:clrMapOvr>
    <a:masterClrMapping/>
  </p:clrMapOvr>
  <p:transition spd="med">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7842"/>
            <a:ext cx="7996591" cy="4490478"/>
          </a:xfrm>
          <a:prstGeom prst="rect">
            <a:avLst/>
          </a:prstGeom>
        </p:spPr>
      </p:pic>
      <p:sp>
        <p:nvSpPr>
          <p:cNvPr id="4" name="직사각형 3"/>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a:t>
            </a:r>
            <a:r>
              <a:rPr lang="en-US" altLang="zh-CN" b="1" dirty="0" smtClean="0">
                <a:latin typeface="Arial" panose="020B0604020202020204" pitchFamily="34" charset="0"/>
                <a:cs typeface="Arial" panose="020B0604020202020204" pitchFamily="34" charset="0"/>
              </a:rPr>
              <a:t>AS’ </a:t>
            </a:r>
            <a:r>
              <a:rPr lang="en-US" altLang="zh-CN" b="1" dirty="0">
                <a:latin typeface="Arial" panose="020B0604020202020204" pitchFamily="34" charset="0"/>
                <a:cs typeface="Arial" panose="020B0604020202020204" pitchFamily="34" charset="0"/>
              </a:rPr>
              <a:t>values per each step according to all parameters</a:t>
            </a:r>
            <a:r>
              <a:rPr lang="en-US" altLang="zh-CN" sz="2000" b="1" dirty="0" smtClean="0">
                <a:solidFill>
                  <a:srgbClr val="000000"/>
                </a:solidFill>
                <a:latin typeface="Arial" panose="020B0604020202020204" pitchFamily="34" charset="0"/>
                <a:cs typeface="Arial" panose="020B0604020202020204" pitchFamily="34" charset="0"/>
              </a:rPr>
              <a:t> </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5" name="직사각형 4"/>
          <p:cNvSpPr/>
          <p:nvPr/>
        </p:nvSpPr>
        <p:spPr>
          <a:xfrm>
            <a:off x="5877784" y="2056757"/>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Positive 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6" name="직사각형 5"/>
          <p:cNvSpPr/>
          <p:nvPr/>
        </p:nvSpPr>
        <p:spPr>
          <a:xfrm>
            <a:off x="6001434" y="5660298"/>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Negative 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7" name="직사각형 6"/>
          <p:cNvSpPr/>
          <p:nvPr/>
        </p:nvSpPr>
        <p:spPr>
          <a:xfrm>
            <a:off x="6428538" y="3989584"/>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Coexistence</a:t>
            </a:r>
            <a:endParaRPr lang="zh-CN" altLang="en-US" sz="1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563377"/>
      </p:ext>
    </p:extLst>
  </p:cSld>
  <p:clrMapOvr>
    <a:masterClrMapping/>
  </p:clrMapOvr>
  <p:transition spd="med">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7217"/>
            <a:ext cx="7637929" cy="4442908"/>
          </a:xfrm>
          <a:prstGeom prst="rect">
            <a:avLst/>
          </a:prstGeom>
        </p:spPr>
      </p:pic>
      <p:sp>
        <p:nvSpPr>
          <p:cNvPr id="9" name="직사각형 8"/>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a:t>
            </a:r>
            <a:r>
              <a:rPr lang="en-US" altLang="zh-CN" b="1" dirty="0" smtClean="0">
                <a:latin typeface="Arial" panose="020B0604020202020204" pitchFamily="34" charset="0"/>
                <a:cs typeface="Arial" panose="020B0604020202020204" pitchFamily="34" charset="0"/>
              </a:rPr>
              <a:t>CI’ </a:t>
            </a:r>
            <a:r>
              <a:rPr lang="en-US" altLang="zh-CN" b="1" dirty="0">
                <a:latin typeface="Arial" panose="020B0604020202020204" pitchFamily="34" charset="0"/>
                <a:cs typeface="Arial" panose="020B0604020202020204" pitchFamily="34" charset="0"/>
              </a:rPr>
              <a:t>values per each step according to all parameters</a:t>
            </a:r>
            <a:r>
              <a:rPr lang="en-US" altLang="zh-CN" sz="2000" b="1" dirty="0" smtClean="0">
                <a:solidFill>
                  <a:srgbClr val="000000"/>
                </a:solidFill>
                <a:latin typeface="Arial" panose="020B0604020202020204" pitchFamily="34" charset="0"/>
                <a:cs typeface="Arial" panose="020B0604020202020204" pitchFamily="34" charset="0"/>
              </a:rPr>
              <a:t> </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13" name="직사각형 12"/>
          <p:cNvSpPr/>
          <p:nvPr/>
        </p:nvSpPr>
        <p:spPr>
          <a:xfrm>
            <a:off x="5772665" y="1969648"/>
            <a:ext cx="2599498" cy="338554"/>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Separated coexistence</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14" name="직사각형 13"/>
          <p:cNvSpPr/>
          <p:nvPr/>
        </p:nvSpPr>
        <p:spPr>
          <a:xfrm>
            <a:off x="6129706" y="5418187"/>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15" name="직사각형 14"/>
          <p:cNvSpPr/>
          <p:nvPr/>
        </p:nvSpPr>
        <p:spPr>
          <a:xfrm>
            <a:off x="5951185" y="3741048"/>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Mixed coexistence</a:t>
            </a:r>
            <a:endParaRPr lang="zh-CN" altLang="en-US" sz="1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7718918"/>
      </p:ext>
    </p:extLst>
  </p:cSld>
  <p:clrMapOvr>
    <a:masterClrMapping/>
  </p:clrMapOvr>
  <p:transition spd="med">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7897" y="1549565"/>
            <a:ext cx="4824170" cy="604781"/>
          </a:xfrm>
          <a:prstGeom prst="rect">
            <a:avLst/>
          </a:prstGeom>
        </p:spPr>
        <p:txBody>
          <a:bodyPr wrap="square">
            <a:spAutoFit/>
          </a:bodyPr>
          <a:lstStyle/>
          <a:p>
            <a:pPr marL="257040" indent="-257040" algn="l" defTabSz="914400" rtl="0" eaLnBrk="1" latinLnBrk="0" hangingPunct="1">
              <a:lnSpc>
                <a:spcPct val="185000"/>
              </a:lnSpc>
              <a:buClr>
                <a:srgbClr val="000000"/>
              </a:buClr>
              <a:buFont typeface="Wingdings"/>
              <a:buNone/>
              <a:defRPr/>
            </a:pPr>
            <a:r>
              <a:rPr kumimoji="0" lang="en-US" altLang="ko-KR" b="1" i="0" u="none" strike="noStrike" kern="1200" cap="none" normalizeH="0" baseline="0" dirty="0" smtClean="0">
                <a:solidFill>
                  <a:srgbClr val="000000"/>
                </a:solidFill>
                <a:latin typeface="Microsoft YaHei"/>
                <a:ea typeface="Microsoft YaHei"/>
                <a:cs typeface="Microsoft YaHei"/>
              </a:rPr>
              <a:t>Dynamics on</a:t>
            </a:r>
            <a:r>
              <a:rPr kumimoji="0" lang="en-US" altLang="ko-KR" b="1" i="0" u="none" strike="noStrike" kern="1200" cap="none" normalizeH="0" dirty="0" smtClean="0">
                <a:solidFill>
                  <a:srgbClr val="000000"/>
                </a:solidFill>
                <a:latin typeface="Microsoft YaHei"/>
                <a:ea typeface="Microsoft YaHei"/>
                <a:cs typeface="Microsoft YaHei"/>
              </a:rPr>
              <a:t> network with two layers </a:t>
            </a:r>
            <a:endParaRPr kumimoji="0" lang="ko-KR" altLang="en-US" b="1" i="0" u="none" strike="noStrike" kern="1200" cap="none" normalizeH="0" baseline="0" dirty="0">
              <a:solidFill>
                <a:srgbClr val="000000"/>
              </a:solidFill>
              <a:latin typeface="Microsoft YaHei"/>
              <a:ea typeface="Microsoft YaHei"/>
              <a:cs typeface="Microsoft YaHei"/>
            </a:endParaRPr>
          </a:p>
        </p:txBody>
      </p:sp>
      <p:sp>
        <p:nvSpPr>
          <p:cNvPr id="17" name="직사각형 16"/>
          <p:cNvSpPr/>
          <p:nvPr/>
        </p:nvSpPr>
        <p:spPr>
          <a:xfrm>
            <a:off x="1027633" y="5734775"/>
            <a:ext cx="2159566"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Positive consensus</a:t>
            </a:r>
          </a:p>
        </p:txBody>
      </p:sp>
      <p:sp>
        <p:nvSpPr>
          <p:cNvPr id="18" name="직사각형 17"/>
          <p:cNvSpPr/>
          <p:nvPr/>
        </p:nvSpPr>
        <p:spPr>
          <a:xfrm>
            <a:off x="5726359" y="5734775"/>
            <a:ext cx="2262158"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Negative </a:t>
            </a:r>
            <a:r>
              <a:rPr lang="en-US" altLang="zh-CN" dirty="0" smtClean="0">
                <a:solidFill>
                  <a:srgbClr val="000000"/>
                </a:solidFill>
                <a:latin typeface="Arial" panose="020B0604020202020204" pitchFamily="34" charset="0"/>
                <a:cs typeface="Arial" panose="020B0604020202020204" pitchFamily="34" charset="0"/>
              </a:rPr>
              <a:t>consensus</a:t>
            </a:r>
          </a:p>
        </p:txBody>
      </p:sp>
      <p:sp>
        <p:nvSpPr>
          <p:cNvPr id="12"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8" name="posit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4665" t="36435" r="25520" b="24200"/>
          <a:stretch/>
        </p:blipFill>
        <p:spPr>
          <a:xfrm>
            <a:off x="0" y="2769913"/>
            <a:ext cx="4460693" cy="2925537"/>
          </a:xfrm>
          <a:prstGeom prst="rect">
            <a:avLst/>
          </a:prstGeom>
        </p:spPr>
      </p:pic>
      <p:pic>
        <p:nvPicPr>
          <p:cNvPr id="9" name="negativ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34559" t="36863" r="25294" b="24510"/>
          <a:stretch/>
        </p:blipFill>
        <p:spPr>
          <a:xfrm>
            <a:off x="4687667" y="2769913"/>
            <a:ext cx="4442885" cy="2925538"/>
          </a:xfrm>
          <a:prstGeom prst="rect">
            <a:avLst/>
          </a:prstGeom>
        </p:spPr>
      </p:pic>
    </p:spTree>
    <p:extLst>
      <p:ext uri="{BB962C8B-B14F-4D97-AF65-F5344CB8AC3E}">
        <p14:creationId xmlns:p14="http://schemas.microsoft.com/office/powerpoint/2010/main" val="799846755"/>
      </p:ext>
    </p:extLst>
  </p:cSld>
  <p:clrMapOvr>
    <a:masterClrMapping/>
  </p:clrMapOvr>
  <p:transition spd="med">
    <p:push/>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096301" y="1722142"/>
            <a:ext cx="7221789" cy="1080051"/>
          </a:xfrm>
          <a:solidFill>
            <a:schemeClr val="accent1"/>
          </a:solidFill>
        </p:spPr>
        <p:txBody>
          <a:bodyPr>
            <a:normAutofit/>
          </a:bodyPr>
          <a:lstStyle/>
          <a:p>
            <a:pPr algn="ctr"/>
            <a:r>
              <a:rPr lang="en-US" altLang="zh-CN" sz="4000" dirty="0" smtClean="0">
                <a:solidFill>
                  <a:schemeClr val="accent5"/>
                </a:solidFill>
              </a:rPr>
              <a:t>Simulation Results</a:t>
            </a:r>
            <a:endParaRPr lang="zh-CN" altLang="en-US" sz="4000" dirty="0">
              <a:solidFill>
                <a:schemeClr val="accent5"/>
              </a:solidFill>
            </a:endParaRPr>
          </a:p>
        </p:txBody>
      </p:sp>
      <p:sp>
        <p:nvSpPr>
          <p:cNvPr id="4" name="제목 2"/>
          <p:cNvSpPr txBox="1">
            <a:spLocks/>
          </p:cNvSpPr>
          <p:nvPr/>
        </p:nvSpPr>
        <p:spPr>
          <a:xfrm>
            <a:off x="560440" y="3387654"/>
            <a:ext cx="8583560" cy="205410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marL="514350" indent="-514350">
              <a:buFont typeface="+mj-lt"/>
              <a:buAutoNum type="arabicPeriod"/>
            </a:pPr>
            <a:r>
              <a:rPr lang="en-US" altLang="zh-CN" sz="2800" spc="-150" dirty="0" smtClean="0"/>
              <a:t>Competition on a two-layer network with various structures</a:t>
            </a:r>
          </a:p>
          <a:p>
            <a:pPr marL="514350" indent="-514350">
              <a:buFont typeface="+mj-lt"/>
              <a:buAutoNum type="arabicPeriod"/>
            </a:pPr>
            <a:endParaRPr lang="en-US" altLang="zh-CN" sz="2800" dirty="0" smtClean="0"/>
          </a:p>
          <a:p>
            <a:pPr marL="514350" indent="-514350">
              <a:buFont typeface="+mj-lt"/>
              <a:buAutoNum type="arabicPeriod"/>
            </a:pPr>
            <a:r>
              <a:rPr lang="en-US" altLang="zh-CN" sz="2800" dirty="0" smtClean="0"/>
              <a:t>Competition with different updating rules</a:t>
            </a:r>
          </a:p>
          <a:p>
            <a:pPr marL="514350" indent="-514350">
              <a:buFont typeface="+mj-lt"/>
              <a:buAutoNum type="arabicPeriod"/>
            </a:pPr>
            <a:endParaRPr lang="en-US" altLang="zh-CN" sz="2800" dirty="0" smtClean="0"/>
          </a:p>
          <a:p>
            <a:pPr marL="514350" indent="-514350">
              <a:buFont typeface="+mj-lt"/>
              <a:buAutoNum type="arabicPeriod"/>
            </a:pPr>
            <a:r>
              <a:rPr lang="en-US" altLang="zh-CN" sz="2800" dirty="0" smtClean="0"/>
              <a:t>Influences of key nodes on competition</a:t>
            </a:r>
          </a:p>
          <a:p>
            <a:pPr marL="514350" indent="-514350">
              <a:buFont typeface="+mj-lt"/>
              <a:buAutoNum type="arabicPeriod"/>
            </a:pPr>
            <a:endParaRPr lang="zh-CN" altLang="en-US" dirty="0"/>
          </a:p>
        </p:txBody>
      </p:sp>
    </p:spTree>
    <p:extLst>
      <p:ext uri="{BB962C8B-B14F-4D97-AF65-F5344CB8AC3E}">
        <p14:creationId xmlns:p14="http://schemas.microsoft.com/office/powerpoint/2010/main" val="2555657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Random Regular(</a:t>
            </a:r>
            <a:r>
              <a:rPr lang="en-US" altLang="ko-KR" b="1" dirty="0" smtClean="0">
                <a:solidFill>
                  <a:srgbClr val="000000"/>
                </a:solidFill>
                <a:latin typeface="Arial" panose="020B0604020202020204" pitchFamily="34" charset="0"/>
                <a:cs typeface="Arial" panose="020B0604020202020204" pitchFamily="34" charset="0"/>
              </a:rPr>
              <a:t>RR)</a:t>
            </a:r>
            <a:r>
              <a:rPr lang="en-US" altLang="zh-CN" b="1" dirty="0" smtClean="0">
                <a:solidFill>
                  <a:srgbClr val="000000"/>
                </a:solidFill>
                <a:latin typeface="Arial" panose="020B0604020202020204" pitchFamily="34" charset="0"/>
                <a:cs typeface="Arial" panose="020B0604020202020204" pitchFamily="34" charset="0"/>
              </a:rPr>
              <a:t> Networks(1)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4" name="직사각형 3"/>
          <p:cNvSpPr/>
          <p:nvPr/>
        </p:nvSpPr>
        <p:spPr>
          <a:xfrm>
            <a:off x="5133637" y="3074563"/>
            <a:ext cx="3708400" cy="2031325"/>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Each </a:t>
            </a:r>
            <a:r>
              <a:rPr lang="en-US" altLang="zh-CN" dirty="0">
                <a:latin typeface="Arial" panose="020B0604020202020204" pitchFamily="34" charset="0"/>
                <a:cs typeface="Arial" panose="020B0604020202020204" pitchFamily="34" charset="0"/>
              </a:rPr>
              <a:t>layer consists of random </a:t>
            </a:r>
            <a:r>
              <a:rPr lang="en-US" altLang="zh-CN" dirty="0" smtClean="0">
                <a:latin typeface="Arial" panose="020B0604020202020204" pitchFamily="34" charset="0"/>
                <a:cs typeface="Arial" panose="020B0604020202020204" pitchFamily="34" charset="0"/>
              </a:rPr>
              <a:t>  </a:t>
            </a:r>
          </a:p>
          <a:p>
            <a:r>
              <a:rPr lang="en-US" altLang="zh-CN" dirty="0" smtClean="0">
                <a:latin typeface="Arial" panose="020B0604020202020204" pitchFamily="34" charset="0"/>
                <a:cs typeface="Arial" panose="020B0604020202020204" pitchFamily="34" charset="0"/>
              </a:rPr>
              <a:t>  regular network which has 2048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nodes.</a:t>
            </a:r>
          </a:p>
          <a:p>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 Each node has 5 internal edges</a:t>
            </a:r>
          </a:p>
          <a:p>
            <a:r>
              <a:rPr lang="en-US" altLang="zh-CN" dirty="0" smtClean="0">
                <a:latin typeface="Arial" panose="020B0604020202020204" pitchFamily="34" charset="0"/>
                <a:cs typeface="Arial" panose="020B0604020202020204" pitchFamily="34" charset="0"/>
              </a:rPr>
              <a:t>  and 1 external edge.</a:t>
            </a:r>
          </a:p>
          <a:p>
            <a:endParaRPr lang="en-US" altLang="zh-CN" dirty="0" smtClean="0">
              <a:latin typeface="Arial" panose="020B0604020202020204" pitchFamily="34" charset="0"/>
              <a:cs typeface="Arial" panose="020B0604020202020204" pitchFamily="34" charset="0"/>
            </a:endParaRPr>
          </a:p>
        </p:txBody>
      </p:sp>
      <p:pic>
        <p:nvPicPr>
          <p:cNvPr id="7" name="그림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837" t="31890" r="8853" b="16438"/>
          <a:stretch/>
        </p:blipFill>
        <p:spPr>
          <a:xfrm>
            <a:off x="172530" y="2519619"/>
            <a:ext cx="5083143" cy="3177743"/>
          </a:xfrm>
          <a:prstGeom prst="rect">
            <a:avLst/>
          </a:prstGeom>
        </p:spPr>
      </p:pic>
      <p:sp>
        <p:nvSpPr>
          <p:cNvPr id="6" name="직사각형 5"/>
          <p:cNvSpPr/>
          <p:nvPr/>
        </p:nvSpPr>
        <p:spPr>
          <a:xfrm>
            <a:off x="172530" y="5565338"/>
            <a:ext cx="8844470" cy="923330"/>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This competition is basic model for comparison.</a:t>
            </a:r>
          </a:p>
          <a:p>
            <a:pPr>
              <a:lnSpc>
                <a:spcPct val="150000"/>
              </a:lnSpc>
            </a:pPr>
            <a:r>
              <a:rPr lang="en-US" altLang="zh-CN" dirty="0" smtClean="0">
                <a:latin typeface="Arial" panose="020B0604020202020204" pitchFamily="34" charset="0"/>
                <a:cs typeface="Arial" panose="020B0604020202020204" pitchFamily="34" charset="0"/>
              </a:rPr>
              <a:t>Based on this model, the structures of a model are changed and modified. </a:t>
            </a:r>
          </a:p>
        </p:txBody>
      </p:sp>
    </p:spTree>
    <p:extLst>
      <p:ext uri="{BB962C8B-B14F-4D97-AF65-F5344CB8AC3E}">
        <p14:creationId xmlns:p14="http://schemas.microsoft.com/office/powerpoint/2010/main" val="2919806817"/>
      </p:ext>
    </p:extLst>
  </p:cSld>
  <p:clrMapOvr>
    <a:masterClrMapping/>
  </p:clrMapOvr>
  <p:transition spd="med">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Random Regular(</a:t>
            </a:r>
            <a:r>
              <a:rPr lang="en-US" altLang="ko-KR" b="1" dirty="0" smtClean="0">
                <a:solidFill>
                  <a:srgbClr val="000000"/>
                </a:solidFill>
                <a:latin typeface="Arial" panose="020B0604020202020204" pitchFamily="34" charset="0"/>
                <a:cs typeface="Arial" panose="020B0604020202020204" pitchFamily="34" charset="0"/>
              </a:rPr>
              <a:t>RR)</a:t>
            </a:r>
            <a:r>
              <a:rPr lang="en-US" altLang="zh-CN" b="1" dirty="0" smtClean="0">
                <a:solidFill>
                  <a:srgbClr val="000000"/>
                </a:solidFill>
                <a:latin typeface="Arial" panose="020B0604020202020204" pitchFamily="34" charset="0"/>
                <a:cs typeface="Arial" panose="020B0604020202020204" pitchFamily="34" charset="0"/>
              </a:rPr>
              <a:t> Networks(2)</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2" name="_x489837064" descr="cif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2077975"/>
            <a:ext cx="4629150" cy="3426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1" name="_x489847504" descr="cif00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4" y="2077975"/>
            <a:ext cx="4381499" cy="3461812"/>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49524" y="6086528"/>
            <a:ext cx="913657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There exist three final states(positive consensus, negative consensus, coexistence).</a:t>
            </a:r>
          </a:p>
          <a:p>
            <a:r>
              <a:rPr lang="en-US" altLang="zh-CN" dirty="0" smtClean="0">
                <a:latin typeface="Arial" panose="020B0604020202020204" pitchFamily="34" charset="0"/>
                <a:cs typeface="Arial" panose="020B0604020202020204" pitchFamily="34" charset="0"/>
              </a:rPr>
              <a:t>- By using these values and figures, various models are compared with  this model.</a:t>
            </a:r>
            <a:endParaRPr lang="en-US" altLang="zh-CN" dirty="0">
              <a:latin typeface="Arial" panose="020B0604020202020204" pitchFamily="34" charset="0"/>
              <a:cs typeface="Arial" panose="020B0604020202020204" pitchFamily="34" charset="0"/>
            </a:endParaRPr>
          </a:p>
        </p:txBody>
      </p:sp>
      <p:sp>
        <p:nvSpPr>
          <p:cNvPr id="12" name="직사각형 11"/>
          <p:cNvSpPr/>
          <p:nvPr/>
        </p:nvSpPr>
        <p:spPr>
          <a:xfrm>
            <a:off x="26400" y="5542556"/>
            <a:ext cx="9347200" cy="584775"/>
          </a:xfrm>
          <a:prstGeom prst="rect">
            <a:avLst/>
          </a:prstGeom>
        </p:spPr>
        <p:txBody>
          <a:bodyPr wrap="square">
            <a:spAutoFit/>
          </a:bodyPr>
          <a:lstStyle/>
          <a:p>
            <a:r>
              <a:rPr lang="en-US" altLang="zh-CN" sz="1600" dirty="0">
                <a:latin typeface="Arial" panose="020B0604020202020204" pitchFamily="34" charset="0"/>
                <a:cs typeface="Arial" panose="020B0604020202020204" pitchFamily="34" charset="0"/>
              </a:rPr>
              <a:t>Simulation results with all </a:t>
            </a:r>
            <a:r>
              <a:rPr lang="en-US" altLang="zh-CN" sz="1600" dirty="0" smtClean="0">
                <a:latin typeface="Arial" panose="020B0604020202020204" pitchFamily="34" charset="0"/>
                <a:cs typeface="Arial" panose="020B0604020202020204" pitchFamily="34" charset="0"/>
              </a:rPr>
              <a:t>parameters(</a:t>
            </a:r>
            <a:r>
              <a:rPr lang="en-US" altLang="zh-CN" sz="1600" i="1" dirty="0">
                <a:latin typeface="Arial" panose="020B0604020202020204" pitchFamily="34" charset="0"/>
                <a:cs typeface="Arial" panose="020B0604020202020204" pitchFamily="34" charset="0"/>
              </a:rPr>
              <a:t>p</a:t>
            </a:r>
            <a:r>
              <a:rPr lang="en-US" altLang="zh-CN" sz="1600" i="1" dirty="0" smtClean="0">
                <a:latin typeface="Arial" panose="020B0604020202020204" pitchFamily="34" charset="0"/>
                <a:cs typeface="Arial" panose="020B0604020202020204" pitchFamily="34" charset="0"/>
              </a:rPr>
              <a:t>, v</a:t>
            </a:r>
            <a:r>
              <a:rPr lang="en-US" altLang="zh-CN" sz="1600" dirty="0" smtClean="0">
                <a:latin typeface="Arial" panose="020B0604020202020204" pitchFamily="34" charset="0"/>
                <a:cs typeface="Arial" panose="020B0604020202020204" pitchFamily="34" charset="0"/>
              </a:rPr>
              <a:t>) </a:t>
            </a:r>
          </a:p>
          <a:p>
            <a:r>
              <a:rPr lang="en-US" altLang="zh-CN" sz="1600" dirty="0" smtClean="0">
                <a:latin typeface="Arial" panose="020B0604020202020204" pitchFamily="34" charset="0"/>
                <a:cs typeface="Arial" panose="020B0604020202020204" pitchFamily="34" charset="0"/>
              </a:rPr>
              <a:t>Blue </a:t>
            </a:r>
            <a:r>
              <a:rPr lang="en-US" altLang="zh-CN" sz="1600" dirty="0">
                <a:latin typeface="Arial" panose="020B0604020202020204" pitchFamily="34" charset="0"/>
                <a:cs typeface="Arial" panose="020B0604020202020204" pitchFamily="34" charset="0"/>
              </a:rPr>
              <a:t>: positive consensus  /  Red : </a:t>
            </a:r>
            <a:r>
              <a:rPr lang="en-US" altLang="zh-CN" sz="1600" dirty="0" smtClean="0">
                <a:latin typeface="Arial" panose="020B0604020202020204" pitchFamily="34" charset="0"/>
                <a:cs typeface="Arial" panose="020B0604020202020204" pitchFamily="34" charset="0"/>
              </a:rPr>
              <a:t>negative </a:t>
            </a:r>
            <a:r>
              <a:rPr lang="en-US" altLang="zh-CN" sz="1600" dirty="0">
                <a:latin typeface="Arial" panose="020B0604020202020204" pitchFamily="34" charset="0"/>
                <a:cs typeface="Arial" panose="020B0604020202020204" pitchFamily="34" charset="0"/>
              </a:rPr>
              <a:t>consensus / Light </a:t>
            </a:r>
            <a:r>
              <a:rPr lang="en-US" altLang="zh-CN" sz="1600" dirty="0" smtClean="0">
                <a:latin typeface="Arial" panose="020B0604020202020204" pitchFamily="34" charset="0"/>
                <a:cs typeface="Arial" panose="020B0604020202020204" pitchFamily="34" charset="0"/>
              </a:rPr>
              <a:t>colored and </a:t>
            </a:r>
            <a:r>
              <a:rPr lang="en-US" altLang="zh-CN" sz="1600" dirty="0">
                <a:latin typeface="Arial" panose="020B0604020202020204" pitchFamily="34" charset="0"/>
                <a:cs typeface="Arial" panose="020B0604020202020204" pitchFamily="34" charset="0"/>
              </a:rPr>
              <a:t>white : coexistence</a:t>
            </a:r>
          </a:p>
        </p:txBody>
      </p:sp>
    </p:spTree>
    <p:extLst>
      <p:ext uri="{BB962C8B-B14F-4D97-AF65-F5344CB8AC3E}">
        <p14:creationId xmlns:p14="http://schemas.microsoft.com/office/powerpoint/2010/main" val="404753803"/>
      </p:ext>
    </p:extLst>
  </p:cSld>
  <p:clrMapOvr>
    <a:masterClrMapping/>
  </p:clrMapOvr>
  <p:transition spd="med">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118047" y="5142801"/>
            <a:ext cx="8923381" cy="1200329"/>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We denote </a:t>
            </a:r>
            <a:r>
              <a:rPr lang="en-US" altLang="zh-CN" i="1" dirty="0">
                <a:latin typeface="Arial" panose="020B0604020202020204" pitchFamily="34" charset="0"/>
                <a:cs typeface="Arial" panose="020B0604020202020204" pitchFamily="34" charset="0"/>
              </a:rPr>
              <a:t>HM(n)</a:t>
            </a:r>
            <a:r>
              <a:rPr lang="en-US" altLang="zh-CN" dirty="0">
                <a:latin typeface="Arial" panose="020B0604020202020204" pitchFamily="34" charset="0"/>
                <a:cs typeface="Arial" panose="020B0604020202020204" pitchFamily="34" charset="0"/>
              </a:rPr>
              <a:t> as a hierarchical model with a level </a:t>
            </a:r>
            <a:r>
              <a:rPr lang="en-US" altLang="zh-CN" i="1" dirty="0" smtClean="0">
                <a:latin typeface="Arial" panose="020B0604020202020204" pitchFamily="34" charset="0"/>
                <a:cs typeface="Arial" panose="020B0604020202020204" pitchFamily="34" charset="0"/>
              </a:rPr>
              <a:t>n</a:t>
            </a:r>
            <a:r>
              <a:rPr lang="en-US" altLang="zh-CN" dirty="0" smtClean="0">
                <a:latin typeface="Arial" panose="020B0604020202020204" pitchFamily="34" charset="0"/>
                <a:cs typeface="Arial" panose="020B0604020202020204" pitchFamily="34" charset="0"/>
              </a:rPr>
              <a:t>, which </a:t>
            </a:r>
            <a:r>
              <a:rPr lang="en-US" altLang="zh-CN" dirty="0">
                <a:latin typeface="Arial" panose="020B0604020202020204" pitchFamily="34" charset="0"/>
                <a:cs typeface="Arial" panose="020B0604020202020204" pitchFamily="34" charset="0"/>
              </a:rPr>
              <a:t>means that the number of nodes in layer B is </a:t>
            </a:r>
            <a:r>
              <a:rPr lang="en-US" altLang="zh-CN" i="1" dirty="0" smtClean="0">
                <a:latin typeface="Arial" panose="020B0604020202020204" pitchFamily="34" charset="0"/>
                <a:cs typeface="Arial" panose="020B0604020202020204" pitchFamily="34" charset="0"/>
              </a:rPr>
              <a:t>1 / n</a:t>
            </a:r>
            <a:r>
              <a:rPr lang="en-US" altLang="zh-CN" dirty="0" smtClean="0">
                <a:latin typeface="Arial" panose="020B0604020202020204" pitchFamily="34" charset="0"/>
                <a:cs typeface="Arial" panose="020B0604020202020204" pitchFamily="34" charset="0"/>
              </a:rPr>
              <a:t> of the </a:t>
            </a:r>
            <a:r>
              <a:rPr lang="en-US" altLang="zh-CN" dirty="0">
                <a:latin typeface="Arial" panose="020B0604020202020204" pitchFamily="34" charset="0"/>
                <a:cs typeface="Arial" panose="020B0604020202020204" pitchFamily="34" charset="0"/>
              </a:rPr>
              <a:t>number of nodes in layer A, and the number of </a:t>
            </a:r>
            <a:r>
              <a:rPr lang="en-US" altLang="zh-CN" dirty="0" smtClean="0">
                <a:latin typeface="Arial" panose="020B0604020202020204" pitchFamily="34" charset="0"/>
                <a:cs typeface="Arial" panose="020B0604020202020204" pitchFamily="34" charset="0"/>
              </a:rPr>
              <a:t>external links </a:t>
            </a:r>
            <a:r>
              <a:rPr lang="en-US" altLang="zh-CN" dirty="0">
                <a:latin typeface="Arial" panose="020B0604020202020204" pitchFamily="34" charset="0"/>
                <a:cs typeface="Arial" panose="020B0604020202020204" pitchFamily="34" charset="0"/>
              </a:rPr>
              <a:t>from </a:t>
            </a:r>
            <a:r>
              <a:rPr lang="en-US" altLang="zh-CN" dirty="0" smtClean="0">
                <a:latin typeface="Arial" panose="020B0604020202020204" pitchFamily="34" charset="0"/>
                <a:cs typeface="Arial" panose="020B0604020202020204" pitchFamily="34" charset="0"/>
              </a:rPr>
              <a:t>a node </a:t>
            </a:r>
            <a:r>
              <a:rPr lang="en-US" altLang="zh-CN" dirty="0">
                <a:latin typeface="Arial" panose="020B0604020202020204" pitchFamily="34" charset="0"/>
                <a:cs typeface="Arial" panose="020B0604020202020204" pitchFamily="34" charset="0"/>
              </a:rPr>
              <a:t>in layer B is </a:t>
            </a:r>
            <a:r>
              <a:rPr lang="en-US" altLang="zh-CN" i="1" dirty="0" smtClean="0">
                <a:latin typeface="Arial" panose="020B0604020202020204" pitchFamily="34" charset="0"/>
                <a:cs typeface="Arial" panose="020B0604020202020204" pitchFamily="34" charset="0"/>
              </a:rPr>
              <a:t>n, </a:t>
            </a:r>
            <a:r>
              <a:rPr lang="en-US" altLang="zh-CN" dirty="0" smtClean="0">
                <a:latin typeface="Arial" panose="020B0604020202020204" pitchFamily="34" charset="0"/>
                <a:cs typeface="Arial" panose="020B0604020202020204" pitchFamily="34" charset="0"/>
              </a:rPr>
              <a:t>in view that the number of external links from a node in layer A is 1.</a:t>
            </a:r>
            <a:r>
              <a:rPr lang="en-US" altLang="zh-CN" i="1" dirty="0" smtClean="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20462" t="30933" r="9714" b="15465"/>
          <a:stretch/>
        </p:blipFill>
        <p:spPr>
          <a:xfrm>
            <a:off x="118047" y="2289577"/>
            <a:ext cx="4179576" cy="2406422"/>
          </a:xfrm>
          <a:prstGeom prst="rect">
            <a:avLst/>
          </a:prstGeom>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l="20925" t="31771" r="10390" b="17014"/>
          <a:stretch/>
        </p:blipFill>
        <p:spPr>
          <a:xfrm>
            <a:off x="4775695" y="2308163"/>
            <a:ext cx="3841949" cy="2203170"/>
          </a:xfrm>
          <a:prstGeom prst="rect">
            <a:avLst/>
          </a:prstGeom>
        </p:spPr>
      </p:pic>
      <p:sp>
        <p:nvSpPr>
          <p:cNvPr id="11" name="직사각형 10"/>
          <p:cNvSpPr/>
          <p:nvPr/>
        </p:nvSpPr>
        <p:spPr>
          <a:xfrm>
            <a:off x="86216" y="4511333"/>
            <a:ext cx="5637608"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HM(2) : </a:t>
            </a:r>
            <a:r>
              <a:rPr lang="en-US" altLang="zh-CN" sz="1400" i="1" dirty="0" smtClean="0">
                <a:latin typeface="Arial" panose="020B0604020202020204" pitchFamily="34" charset="0"/>
                <a:cs typeface="Arial" panose="020B0604020202020204" pitchFamily="34" charset="0"/>
              </a:rPr>
              <a:t>Each node in layer B has 2 external edges</a:t>
            </a:r>
            <a:endParaRPr lang="zh-CN" altLang="en-US" sz="1400" i="1" dirty="0">
              <a:latin typeface="Arial" panose="020B0604020202020204" pitchFamily="34" charset="0"/>
              <a:cs typeface="Arial" panose="020B0604020202020204" pitchFamily="34" charset="0"/>
            </a:endParaRPr>
          </a:p>
        </p:txBody>
      </p:sp>
      <p:sp>
        <p:nvSpPr>
          <p:cNvPr id="12" name="직사각형 11"/>
          <p:cNvSpPr/>
          <p:nvPr/>
        </p:nvSpPr>
        <p:spPr>
          <a:xfrm>
            <a:off x="4775695" y="4511333"/>
            <a:ext cx="5370909"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HM(8)</a:t>
            </a:r>
            <a:r>
              <a:rPr lang="en-US" altLang="zh-CN" i="1" dirty="0">
                <a:latin typeface="Arial" panose="020B0604020202020204" pitchFamily="34" charset="0"/>
                <a:cs typeface="Arial" panose="020B0604020202020204" pitchFamily="34" charset="0"/>
              </a:rPr>
              <a:t> : </a:t>
            </a:r>
            <a:r>
              <a:rPr lang="en-US" altLang="zh-CN" sz="1400" i="1" dirty="0">
                <a:latin typeface="Arial" panose="020B0604020202020204" pitchFamily="34" charset="0"/>
                <a:cs typeface="Arial" panose="020B0604020202020204" pitchFamily="34" charset="0"/>
              </a:rPr>
              <a:t>Each node in layer B has </a:t>
            </a:r>
            <a:r>
              <a:rPr lang="en-US" altLang="zh-CN" sz="1400" i="1" dirty="0" smtClean="0">
                <a:latin typeface="Arial" panose="020B0604020202020204" pitchFamily="34" charset="0"/>
                <a:cs typeface="Arial" panose="020B0604020202020204" pitchFamily="34" charset="0"/>
              </a:rPr>
              <a:t>8 </a:t>
            </a:r>
            <a:r>
              <a:rPr lang="en-US" altLang="zh-CN" sz="1400" i="1" dirty="0">
                <a:latin typeface="Arial" panose="020B0604020202020204" pitchFamily="34" charset="0"/>
                <a:cs typeface="Arial" panose="020B0604020202020204" pitchFamily="34" charset="0"/>
              </a:rPr>
              <a:t>external edges</a:t>
            </a:r>
            <a:endParaRPr lang="zh-CN" alt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5142705"/>
      </p:ext>
    </p:extLst>
  </p:cSld>
  <p:clrMapOvr>
    <a:masterClrMapping/>
  </p:clrMapOvr>
  <p:transition spd="med">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links(2)</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34" name="그림 3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2" y="1880216"/>
            <a:ext cx="5574458" cy="4760351"/>
          </a:xfrm>
          <a:prstGeom prst="rect">
            <a:avLst/>
          </a:prstGeom>
        </p:spPr>
      </p:pic>
      <p:sp>
        <p:nvSpPr>
          <p:cNvPr id="43" name="직사각형 42"/>
          <p:cNvSpPr/>
          <p:nvPr/>
        </p:nvSpPr>
        <p:spPr>
          <a:xfrm>
            <a:off x="5314162" y="2162381"/>
            <a:ext cx="3829838" cy="4247317"/>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 The largest area for coexistence : </a:t>
            </a:r>
          </a:p>
          <a:p>
            <a:pPr>
              <a:lnSpc>
                <a:spcPct val="150000"/>
              </a:lnSpc>
            </a:pPr>
            <a:r>
              <a:rPr lang="en-US" altLang="zh-CN" dirty="0" smtClean="0">
                <a:latin typeface="Arial" panose="020B0604020202020204" pitchFamily="34" charset="0"/>
                <a:cs typeface="Arial" panose="020B0604020202020204" pitchFamily="34" charset="0"/>
              </a:rPr>
              <a:t>   HM(2)</a:t>
            </a:r>
          </a:p>
          <a:p>
            <a:pPr>
              <a:lnSpc>
                <a:spcPct val="150000"/>
              </a:lnSpc>
            </a:pPr>
            <a:endParaRPr lang="en-US" altLang="zh-CN" dirty="0" smtClean="0">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The largest area for consensus : </a:t>
            </a:r>
          </a:p>
          <a:p>
            <a:pPr>
              <a:lnSpc>
                <a:spcPct val="150000"/>
              </a:lnSpc>
            </a:pPr>
            <a:r>
              <a:rPr lang="en-US" altLang="zh-CN" dirty="0" smtClean="0">
                <a:latin typeface="Arial" panose="020B0604020202020204" pitchFamily="34" charset="0"/>
                <a:cs typeface="Arial" panose="020B0604020202020204" pitchFamily="34" charset="0"/>
              </a:rPr>
              <a:t>  HM(256)</a:t>
            </a:r>
          </a:p>
          <a:p>
            <a:pPr>
              <a:lnSpc>
                <a:spcPct val="150000"/>
              </a:lnSpc>
            </a:pPr>
            <a:endParaRPr lang="en-US" altLang="zh-CN" dirty="0">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As n in HM(n) is increased, the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coexistence area is decreased,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and the consensus area is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increased. </a:t>
            </a:r>
          </a:p>
        </p:txBody>
      </p:sp>
    </p:spTree>
    <p:extLst>
      <p:ext uri="{BB962C8B-B14F-4D97-AF65-F5344CB8AC3E}">
        <p14:creationId xmlns:p14="http://schemas.microsoft.com/office/powerpoint/2010/main" val="1640892637"/>
      </p:ext>
    </p:extLst>
  </p:cSld>
  <p:clrMapOvr>
    <a:masterClrMapping/>
  </p:clrMapOvr>
  <p:transition spd="med">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800" dirty="0" smtClean="0">
                <a:latin typeface="微软雅黑" panose="020B0503020204020204" pitchFamily="34" charset="-122"/>
                <a:ea typeface="微软雅黑" panose="020B0503020204020204" pitchFamily="34" charset="-122"/>
              </a:rPr>
              <a:t>Contents</a:t>
            </a:r>
            <a:endParaRPr lang="zh-CN" altLang="en-US" sz="2800" dirty="0">
              <a:latin typeface="微软雅黑" panose="020B0503020204020204" pitchFamily="34" charset="-122"/>
              <a:ea typeface="微软雅黑" panose="020B0503020204020204" pitchFamily="34" charset="-122"/>
            </a:endParaRPr>
          </a:p>
        </p:txBody>
      </p:sp>
      <p:grpSp>
        <p:nvGrpSpPr>
          <p:cNvPr id="6" name="그룹 5"/>
          <p:cNvGrpSpPr/>
          <p:nvPr/>
        </p:nvGrpSpPr>
        <p:grpSpPr>
          <a:xfrm>
            <a:off x="1841535" y="774861"/>
            <a:ext cx="5460930" cy="472043"/>
            <a:chOff x="1841535" y="1274733"/>
            <a:chExt cx="5460930" cy="472043"/>
          </a:xfrm>
        </p:grpSpPr>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Arial Black" panose="020B0A04020102020204" pitchFamily="34" charset="0"/>
                  <a:ea typeface="微软雅黑" panose="020B0503020204020204" pitchFamily="34" charset="-122"/>
                </a:rPr>
                <a:t>1</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3"/>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Background</a:t>
              </a:r>
              <a:endParaRPr lang="zh-CN" altLang="en-US" sz="2400" b="1" dirty="0">
                <a:solidFill>
                  <a:schemeClr val="tx1">
                    <a:lumMod val="75000"/>
                    <a:lumOff val="25000"/>
                  </a:schemeClr>
                </a:solidFill>
                <a:latin typeface="Arial Black" panose="020B0A04020102020204" pitchFamily="34" charset="0"/>
              </a:endParaRPr>
            </a:p>
          </p:txBody>
        </p:sp>
      </p:grpSp>
      <p:grpSp>
        <p:nvGrpSpPr>
          <p:cNvPr id="9" name="그룹 8"/>
          <p:cNvGrpSpPr/>
          <p:nvPr/>
        </p:nvGrpSpPr>
        <p:grpSpPr>
          <a:xfrm>
            <a:off x="1841535" y="1646479"/>
            <a:ext cx="5460930" cy="472042"/>
            <a:chOff x="1841535" y="3114680"/>
            <a:chExt cx="5460930" cy="472042"/>
          </a:xfrm>
        </p:grpSpPr>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2</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Research Direction</a:t>
              </a:r>
              <a:endParaRPr lang="zh-CN" altLang="en-US" sz="2400" b="1" dirty="0">
                <a:solidFill>
                  <a:schemeClr val="tx1">
                    <a:lumMod val="75000"/>
                    <a:lumOff val="25000"/>
                  </a:schemeClr>
                </a:solidFill>
                <a:latin typeface="Arial Black" panose="020B0A04020102020204" pitchFamily="34" charset="0"/>
              </a:endParaRPr>
            </a:p>
          </p:txBody>
        </p:sp>
      </p:grpSp>
      <p:grpSp>
        <p:nvGrpSpPr>
          <p:cNvPr id="10" name="그룹 9"/>
          <p:cNvGrpSpPr/>
          <p:nvPr/>
        </p:nvGrpSpPr>
        <p:grpSpPr>
          <a:xfrm>
            <a:off x="1841535" y="4261330"/>
            <a:ext cx="5460930" cy="472042"/>
            <a:chOff x="1841535" y="4822053"/>
            <a:chExt cx="5460930" cy="472042"/>
          </a:xfrm>
        </p:grpSpPr>
        <p:sp>
          <p:nvSpPr>
            <p:cNvPr id="23" name="Freeform 10"/>
            <p:cNvSpPr>
              <a:spLocks/>
            </p:cNvSpPr>
            <p:nvPr userDrawn="1"/>
          </p:nvSpPr>
          <p:spPr bwMode="auto">
            <a:xfrm>
              <a:off x="1841535" y="49146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24" name="文本框 23"/>
            <p:cNvSpPr txBox="1"/>
            <p:nvPr userDrawn="1"/>
          </p:nvSpPr>
          <p:spPr>
            <a:xfrm>
              <a:off x="2071646" y="4850869"/>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5</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25" name="直接连接符 24"/>
            <p:cNvCxnSpPr>
              <a:stCxn id="23" idx="6"/>
            </p:cNvCxnSpPr>
            <p:nvPr/>
          </p:nvCxnSpPr>
          <p:spPr>
            <a:xfrm>
              <a:off x="2534033" y="52585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822053"/>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Summary</a:t>
              </a:r>
              <a:endParaRPr lang="zh-CN" altLang="en-US" sz="2400" b="1" dirty="0">
                <a:solidFill>
                  <a:schemeClr val="tx1">
                    <a:lumMod val="75000"/>
                    <a:lumOff val="25000"/>
                  </a:schemeClr>
                </a:solidFill>
                <a:latin typeface="Arial Black" panose="020B0A04020102020204" pitchFamily="34" charset="0"/>
              </a:endParaRPr>
            </a:p>
          </p:txBody>
        </p:sp>
      </p:grpSp>
      <p:grpSp>
        <p:nvGrpSpPr>
          <p:cNvPr id="27" name="그룹 26"/>
          <p:cNvGrpSpPr/>
          <p:nvPr/>
        </p:nvGrpSpPr>
        <p:grpSpPr>
          <a:xfrm>
            <a:off x="1841535" y="3389713"/>
            <a:ext cx="5460930" cy="472042"/>
            <a:chOff x="1841535" y="3114680"/>
            <a:chExt cx="5460930" cy="472042"/>
          </a:xfrm>
        </p:grpSpPr>
        <p:sp>
          <p:nvSpPr>
            <p:cNvPr id="2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2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4</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30" name="直接连接符 19"/>
            <p:cNvCxnSpPr>
              <a:stCxn id="2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文本框 20"/>
            <p:cNvSpPr txBox="1"/>
            <p:nvPr/>
          </p:nvSpPr>
          <p:spPr>
            <a:xfrm>
              <a:off x="2915073" y="3114680"/>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Simulation Results</a:t>
              </a:r>
              <a:endParaRPr lang="zh-CN" altLang="en-US" sz="2400" b="1" dirty="0">
                <a:solidFill>
                  <a:schemeClr val="tx1">
                    <a:lumMod val="75000"/>
                    <a:lumOff val="25000"/>
                  </a:schemeClr>
                </a:solidFill>
                <a:latin typeface="Arial Black" panose="020B0A04020102020204" pitchFamily="34" charset="0"/>
              </a:endParaRPr>
            </a:p>
          </p:txBody>
        </p:sp>
      </p:grpSp>
      <p:grpSp>
        <p:nvGrpSpPr>
          <p:cNvPr id="32" name="그룹 31"/>
          <p:cNvGrpSpPr/>
          <p:nvPr/>
        </p:nvGrpSpPr>
        <p:grpSpPr>
          <a:xfrm>
            <a:off x="1847631" y="5132949"/>
            <a:ext cx="6381968" cy="472042"/>
            <a:chOff x="1841535" y="4822053"/>
            <a:chExt cx="6381968" cy="472042"/>
          </a:xfrm>
        </p:grpSpPr>
        <p:sp>
          <p:nvSpPr>
            <p:cNvPr id="33" name="Freeform 10"/>
            <p:cNvSpPr>
              <a:spLocks/>
            </p:cNvSpPr>
            <p:nvPr userDrawn="1"/>
          </p:nvSpPr>
          <p:spPr bwMode="auto">
            <a:xfrm>
              <a:off x="1841535" y="49146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34" name="文本框 23"/>
            <p:cNvSpPr txBox="1"/>
            <p:nvPr userDrawn="1"/>
          </p:nvSpPr>
          <p:spPr>
            <a:xfrm>
              <a:off x="2071646" y="4850869"/>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6</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35" name="直接连接符 24"/>
            <p:cNvCxnSpPr>
              <a:stCxn id="33" idx="6"/>
            </p:cNvCxnSpPr>
            <p:nvPr/>
          </p:nvCxnSpPr>
          <p:spPr>
            <a:xfrm>
              <a:off x="2534033" y="5258534"/>
              <a:ext cx="534657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p:nvPr/>
          </p:nvSpPr>
          <p:spPr>
            <a:xfrm>
              <a:off x="2915072" y="4822053"/>
              <a:ext cx="5308431"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Discussion and Future work</a:t>
              </a:r>
              <a:endParaRPr lang="zh-CN" altLang="en-US" sz="2400" b="1" dirty="0">
                <a:solidFill>
                  <a:schemeClr val="tx1">
                    <a:lumMod val="75000"/>
                    <a:lumOff val="25000"/>
                  </a:schemeClr>
                </a:solidFill>
                <a:latin typeface="Arial Black" panose="020B0A04020102020204" pitchFamily="34" charset="0"/>
              </a:endParaRPr>
            </a:p>
          </p:txBody>
        </p:sp>
      </p:grpSp>
      <p:grpSp>
        <p:nvGrpSpPr>
          <p:cNvPr id="37" name="그룹 36"/>
          <p:cNvGrpSpPr/>
          <p:nvPr/>
        </p:nvGrpSpPr>
        <p:grpSpPr>
          <a:xfrm>
            <a:off x="1841535" y="2518096"/>
            <a:ext cx="5930864" cy="472042"/>
            <a:chOff x="1841535" y="3114680"/>
            <a:chExt cx="5930864" cy="472042"/>
          </a:xfrm>
        </p:grpSpPr>
        <p:sp>
          <p:nvSpPr>
            <p:cNvPr id="3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3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3</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40" name="直接连接符 19"/>
            <p:cNvCxnSpPr>
              <a:stCxn id="38" idx="6"/>
            </p:cNvCxnSpPr>
            <p:nvPr/>
          </p:nvCxnSpPr>
          <p:spPr>
            <a:xfrm>
              <a:off x="2534033" y="3551161"/>
              <a:ext cx="515454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文本框 20"/>
            <p:cNvSpPr txBox="1"/>
            <p:nvPr/>
          </p:nvSpPr>
          <p:spPr>
            <a:xfrm>
              <a:off x="2915072" y="3114680"/>
              <a:ext cx="4857327"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A Two-layer Network Model</a:t>
              </a:r>
              <a:endParaRPr lang="zh-CN" altLang="en-US" sz="2400" b="1" dirty="0">
                <a:solidFill>
                  <a:schemeClr val="tx1">
                    <a:lumMod val="75000"/>
                    <a:lumOff val="25000"/>
                  </a:schemeClr>
                </a:solidFill>
                <a:latin typeface="Arial Black" panose="020B0A04020102020204" pitchFamily="34" charset="0"/>
              </a:endParaRPr>
            </a:p>
          </p:txBody>
        </p:sp>
      </p:grpSp>
    </p:spTree>
    <p:extLst>
      <p:ext uri="{BB962C8B-B14F-4D97-AF65-F5344CB8AC3E}">
        <p14:creationId xmlns:p14="http://schemas.microsoft.com/office/powerpoint/2010/main" val="3448220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9390"/>
            <a:ext cx="5235676" cy="4688229"/>
          </a:xfrm>
          <a:prstGeom prst="rect">
            <a:avLst/>
          </a:prstGeom>
        </p:spPr>
      </p:pic>
      <p:sp>
        <p:nvSpPr>
          <p:cNvPr id="6" name="직사각형 5"/>
          <p:cNvSpPr/>
          <p:nvPr/>
        </p:nvSpPr>
        <p:spPr>
          <a:xfrm>
            <a:off x="5029199" y="2321313"/>
            <a:ext cx="4321277" cy="4524315"/>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The simulation result are analyzed by </a:t>
            </a:r>
          </a:p>
          <a:p>
            <a:r>
              <a:rPr lang="en-US" altLang="zh-CN" sz="1600" dirty="0" smtClean="0">
                <a:latin typeface="Arial" panose="020B0604020202020204" pitchFamily="34" charset="0"/>
                <a:cs typeface="Arial" panose="020B0604020202020204" pitchFamily="34" charset="0"/>
              </a:rPr>
              <a:t>  using the indexes, such as PCR, NCR,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total.</a:t>
            </a:r>
          </a:p>
          <a:p>
            <a:r>
              <a:rPr lang="en-US" altLang="zh-CN" sz="1600" dirty="0" smtClean="0">
                <a:latin typeface="Arial" panose="020B0604020202020204" pitchFamily="34" charset="0"/>
                <a:cs typeface="Arial" panose="020B0604020202020204" pitchFamily="34" charset="0"/>
              </a:rPr>
              <a:t> </a:t>
            </a:r>
          </a:p>
          <a:p>
            <a:r>
              <a:rPr lang="en-US" altLang="zh-CN" sz="1600" dirty="0" smtClean="0">
                <a:latin typeface="Arial" panose="020B0604020202020204" pitchFamily="34" charset="0"/>
                <a:cs typeface="Arial" panose="020B0604020202020204" pitchFamily="34" charset="0"/>
              </a:rPr>
              <a:t>- Consensus ratio : all HMs &gt; RRM</a:t>
            </a:r>
          </a:p>
          <a:p>
            <a:r>
              <a:rPr lang="en-US" altLang="zh-CN" sz="1600" dirty="0" smtClean="0">
                <a:solidFill>
                  <a:schemeClr val="accent3"/>
                </a:solidFill>
                <a:latin typeface="Arial" panose="020B0604020202020204" pitchFamily="34" charset="0"/>
                <a:cs typeface="Arial" panose="020B0604020202020204" pitchFamily="34" charset="0"/>
              </a:rPr>
              <a:t>  * PCR : all HMs &gt; RRM</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NCR : all HMs &lt; RRM</a:t>
            </a:r>
            <a:endParaRPr lang="en-US" altLang="zh-CN" sz="1600" dirty="0">
              <a:solidFill>
                <a:schemeClr val="accent3"/>
              </a:solidFill>
              <a:latin typeface="Arial" panose="020B0604020202020204" pitchFamily="34" charset="0"/>
              <a:cs typeface="Arial" panose="020B0604020202020204" pitchFamily="34" charset="0"/>
            </a:endParaRPr>
          </a:p>
          <a:p>
            <a:pPr>
              <a:lnSpc>
                <a:spcPct val="150000"/>
              </a:lnSpc>
            </a:pPr>
            <a:endParaRPr lang="en-US" altLang="zh-CN" sz="1600" dirty="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As the number of external edges is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increased and the number of nodes in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layer B is decreased, the network makes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it easier to have a positive consensus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and harder to have a negative consensus.</a:t>
            </a:r>
          </a:p>
          <a:p>
            <a:endParaRPr lang="en-US" altLang="zh-CN" sz="1600" dirty="0">
              <a:latin typeface="Arial" panose="020B0604020202020204" pitchFamily="34" charset="0"/>
              <a:cs typeface="Arial" panose="020B0604020202020204" pitchFamily="34" charset="0"/>
            </a:endParaRPr>
          </a:p>
          <a:p>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5965980"/>
      </p:ext>
    </p:extLst>
  </p:cSld>
  <p:clrMapOvr>
    <a:masterClrMapping/>
  </p:clrMapOvr>
  <p:transition spd="med">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268599" y="5857998"/>
            <a:ext cx="9201150" cy="923330"/>
          </a:xfrm>
          <a:prstGeom prst="rect">
            <a:avLst/>
          </a:prstGeom>
        </p:spPr>
        <p:txBody>
          <a:bodyPr wrap="square">
            <a:spAutoFit/>
          </a:bodyPr>
          <a:lstStyle/>
          <a:p>
            <a:pPr>
              <a:lnSpc>
                <a:spcPct val="150000"/>
              </a:lnSpc>
            </a:pPr>
            <a:r>
              <a:rPr lang="en-US" altLang="zh-CN" dirty="0">
                <a:latin typeface="Arial" panose="020B0604020202020204" pitchFamily="34" charset="0"/>
                <a:cs typeface="Arial" panose="020B0604020202020204" pitchFamily="34" charset="0"/>
              </a:rPr>
              <a:t>To define and evaluate the </a:t>
            </a:r>
            <a:r>
              <a:rPr lang="en-US" altLang="zh-CN" dirty="0" smtClean="0">
                <a:latin typeface="Arial" panose="020B0604020202020204" pitchFamily="34" charset="0"/>
                <a:cs typeface="Arial" panose="020B0604020202020204" pitchFamily="34" charset="0"/>
              </a:rPr>
              <a:t>influence of </a:t>
            </a:r>
            <a:r>
              <a:rPr lang="en-US" altLang="zh-CN" dirty="0">
                <a:latin typeface="Arial" panose="020B0604020202020204" pitchFamily="34" charset="0"/>
                <a:cs typeface="Arial" panose="020B0604020202020204" pitchFamily="34" charset="0"/>
              </a:rPr>
              <a:t>internal </a:t>
            </a:r>
            <a:r>
              <a:rPr lang="en-US" altLang="zh-CN" dirty="0" smtClean="0">
                <a:latin typeface="Arial" panose="020B0604020202020204" pitchFamily="34" charset="0"/>
                <a:cs typeface="Arial" panose="020B0604020202020204" pitchFamily="34" charset="0"/>
              </a:rPr>
              <a:t>degrees, </a:t>
            </a:r>
          </a:p>
          <a:p>
            <a:pPr>
              <a:lnSpc>
                <a:spcPct val="150000"/>
              </a:lnSpc>
            </a:pPr>
            <a:r>
              <a:rPr lang="en-US" altLang="zh-CN" dirty="0" smtClean="0">
                <a:latin typeface="Arial" panose="020B0604020202020204" pitchFamily="34" charset="0"/>
                <a:cs typeface="Arial" panose="020B0604020202020204" pitchFamily="34" charset="0"/>
              </a:rPr>
              <a:t>the internal degree on </a:t>
            </a:r>
            <a:r>
              <a:rPr lang="en-US" altLang="zh-CN" dirty="0">
                <a:latin typeface="Arial" panose="020B0604020202020204" pitchFamily="34" charset="0"/>
                <a:cs typeface="Arial" panose="020B0604020202020204" pitchFamily="34" charset="0"/>
              </a:rPr>
              <a:t>each node is switched to </a:t>
            </a:r>
            <a:r>
              <a:rPr lang="en-US" altLang="zh-CN" dirty="0" smtClean="0">
                <a:latin typeface="Arial" panose="020B0604020202020204" pitchFamily="34" charset="0"/>
                <a:cs typeface="Arial" panose="020B0604020202020204" pitchFamily="34" charset="0"/>
              </a:rPr>
              <a:t>2, 3, 4, or 5.</a:t>
            </a:r>
            <a:endParaRPr lang="zh-CN" altLang="en-US" dirty="0">
              <a:latin typeface="Arial" panose="020B0604020202020204" pitchFamily="34" charset="0"/>
              <a:cs typeface="Arial" panose="020B0604020202020204" pitchFamily="34" charset="0"/>
            </a:endParaRPr>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21197" t="31911" r="9486" b="16527"/>
          <a:stretch/>
        </p:blipFill>
        <p:spPr>
          <a:xfrm>
            <a:off x="49524" y="2091531"/>
            <a:ext cx="4819650" cy="2819400"/>
          </a:xfrm>
          <a:prstGeom prst="rect">
            <a:avLst/>
          </a:prstGeom>
        </p:spPr>
      </p:pic>
      <p:pic>
        <p:nvPicPr>
          <p:cNvPr id="10" name="그림 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0760" t="32127" r="9796" b="16948"/>
          <a:stretch/>
        </p:blipFill>
        <p:spPr>
          <a:xfrm>
            <a:off x="4798292" y="2091530"/>
            <a:ext cx="4199658" cy="2808589"/>
          </a:xfrm>
          <a:prstGeom prst="rect">
            <a:avLst/>
          </a:prstGeom>
        </p:spPr>
      </p:pic>
      <p:sp>
        <p:nvSpPr>
          <p:cNvPr id="11" name="직사각형 10"/>
          <p:cNvSpPr/>
          <p:nvPr/>
        </p:nvSpPr>
        <p:spPr>
          <a:xfrm>
            <a:off x="1656669" y="4910931"/>
            <a:ext cx="160536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RR(5)-RR(2)</a:t>
            </a:r>
            <a:endParaRPr lang="zh-CN" altLang="en-US" i="1" dirty="0">
              <a:latin typeface="Arial" panose="020B0604020202020204" pitchFamily="34" charset="0"/>
              <a:cs typeface="Arial" panose="020B0604020202020204" pitchFamily="34" charset="0"/>
            </a:endParaRPr>
          </a:p>
        </p:txBody>
      </p:sp>
      <p:sp>
        <p:nvSpPr>
          <p:cNvPr id="12" name="직사각형 11"/>
          <p:cNvSpPr/>
          <p:nvPr/>
        </p:nvSpPr>
        <p:spPr>
          <a:xfrm>
            <a:off x="6299359" y="4900120"/>
            <a:ext cx="181491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RR(2)-RR(5)</a:t>
            </a:r>
            <a:endParaRPr lang="zh-CN" altLang="en-US" i="1" dirty="0">
              <a:latin typeface="Arial" panose="020B0604020202020204" pitchFamily="34" charset="0"/>
              <a:cs typeface="Arial" panose="020B0604020202020204" pitchFamily="34" charset="0"/>
            </a:endParaRPr>
          </a:p>
        </p:txBody>
      </p:sp>
      <p:sp>
        <p:nvSpPr>
          <p:cNvPr id="2" name="직사각형 1"/>
          <p:cNvSpPr/>
          <p:nvPr/>
        </p:nvSpPr>
        <p:spPr>
          <a:xfrm>
            <a:off x="149439" y="5269703"/>
            <a:ext cx="8547281" cy="584775"/>
          </a:xfrm>
          <a:prstGeom prst="rect">
            <a:avLst/>
          </a:prstGeom>
        </p:spPr>
        <p:txBody>
          <a:bodyPr wrap="square">
            <a:spAutoFit/>
          </a:bodyPr>
          <a:lstStyle/>
          <a:p>
            <a:r>
              <a:rPr lang="en-US" altLang="zh-CN" sz="1600" i="1" dirty="0">
                <a:solidFill>
                  <a:schemeClr val="accent3"/>
                </a:solidFill>
                <a:latin typeface="Arial" panose="020B0604020202020204" pitchFamily="34" charset="0"/>
                <a:cs typeface="Arial" panose="020B0604020202020204" pitchFamily="34" charset="0"/>
              </a:rPr>
              <a:t>RR(n)-RR(m) </a:t>
            </a:r>
            <a:r>
              <a:rPr lang="en-US" altLang="zh-CN" sz="1600" dirty="0" smtClean="0">
                <a:solidFill>
                  <a:schemeClr val="accent3"/>
                </a:solidFill>
                <a:latin typeface="Arial" panose="020B0604020202020204" pitchFamily="34" charset="0"/>
                <a:cs typeface="Arial" panose="020B0604020202020204" pitchFamily="34" charset="0"/>
              </a:rPr>
              <a:t>: layer </a:t>
            </a:r>
            <a:r>
              <a:rPr lang="en-US" altLang="zh-CN" sz="1600" dirty="0">
                <a:solidFill>
                  <a:schemeClr val="accent3"/>
                </a:solidFill>
                <a:latin typeface="Arial" panose="020B0604020202020204" pitchFamily="34" charset="0"/>
                <a:cs typeface="Arial" panose="020B0604020202020204" pitchFamily="34" charset="0"/>
              </a:rPr>
              <a:t>A has a random regular network with </a:t>
            </a:r>
            <a:r>
              <a:rPr lang="en-US" altLang="zh-CN" sz="1600" i="1" dirty="0" smtClean="0">
                <a:solidFill>
                  <a:schemeClr val="accent3"/>
                </a:solidFill>
                <a:latin typeface="Arial" panose="020B0604020202020204" pitchFamily="34" charset="0"/>
                <a:cs typeface="Arial" panose="020B0604020202020204" pitchFamily="34" charset="0"/>
              </a:rPr>
              <a:t>n </a:t>
            </a:r>
            <a:r>
              <a:rPr lang="en-US" altLang="zh-CN" sz="1600" dirty="0" smtClean="0">
                <a:solidFill>
                  <a:schemeClr val="accent3"/>
                </a:solidFill>
                <a:latin typeface="Arial" panose="020B0604020202020204" pitchFamily="34" charset="0"/>
                <a:cs typeface="Arial" panose="020B0604020202020204" pitchFamily="34" charset="0"/>
              </a:rPr>
              <a:t>internal </a:t>
            </a:r>
            <a:r>
              <a:rPr lang="en-US" altLang="zh-CN" sz="1600" dirty="0">
                <a:solidFill>
                  <a:schemeClr val="accent3"/>
                </a:solidFill>
                <a:latin typeface="Arial" panose="020B0604020202020204" pitchFamily="34" charset="0"/>
                <a:cs typeface="Arial" panose="020B0604020202020204" pitchFamily="34" charset="0"/>
              </a:rPr>
              <a:t>edges per node, and layer B has a random regular network with </a:t>
            </a:r>
            <a:r>
              <a:rPr lang="en-US" altLang="zh-CN" sz="1600" i="1" dirty="0">
                <a:solidFill>
                  <a:schemeClr val="accent3"/>
                </a:solidFill>
                <a:latin typeface="Arial" panose="020B0604020202020204" pitchFamily="34" charset="0"/>
                <a:cs typeface="Arial" panose="020B0604020202020204" pitchFamily="34" charset="0"/>
              </a:rPr>
              <a:t>m </a:t>
            </a:r>
            <a:r>
              <a:rPr lang="en-US" altLang="zh-CN" sz="1600" dirty="0">
                <a:solidFill>
                  <a:schemeClr val="accent3"/>
                </a:solidFill>
                <a:latin typeface="Arial" panose="020B0604020202020204" pitchFamily="34" charset="0"/>
                <a:cs typeface="Arial" panose="020B0604020202020204" pitchFamily="34" charset="0"/>
              </a:rPr>
              <a:t>internal </a:t>
            </a:r>
            <a:r>
              <a:rPr lang="en-US" altLang="zh-CN" sz="1600" dirty="0" smtClean="0">
                <a:solidFill>
                  <a:schemeClr val="accent3"/>
                </a:solidFill>
                <a:latin typeface="Arial" panose="020B0604020202020204" pitchFamily="34" charset="0"/>
                <a:cs typeface="Arial" panose="020B0604020202020204" pitchFamily="34" charset="0"/>
              </a:rPr>
              <a:t>edges per </a:t>
            </a:r>
            <a:r>
              <a:rPr lang="en-US" altLang="zh-CN" sz="1600" dirty="0">
                <a:solidFill>
                  <a:schemeClr val="accent3"/>
                </a:solidFill>
                <a:latin typeface="Arial" panose="020B0604020202020204" pitchFamily="34" charset="0"/>
                <a:cs typeface="Arial" panose="020B0604020202020204" pitchFamily="34" charset="0"/>
              </a:rPr>
              <a:t>node.</a:t>
            </a:r>
            <a:endParaRPr lang="zh-CN" altLang="en-US" sz="160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691921"/>
      </p:ext>
    </p:extLst>
  </p:cSld>
  <p:clrMapOvr>
    <a:masterClrMapping/>
  </p:clrMapOvr>
  <p:transition spd="med">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links(2)</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2289" name="_x489837064" descr="cif0000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13" y="2478350"/>
            <a:ext cx="4738913" cy="379089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①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a:t>
            </a:r>
            <a:r>
              <a:rPr lang="en-US" altLang="zh-CN" dirty="0">
                <a:solidFill>
                  <a:schemeClr val="accent1"/>
                </a:solidFill>
                <a:latin typeface="Arial" panose="020B0604020202020204" pitchFamily="34" charset="0"/>
                <a:cs typeface="Arial" panose="020B0604020202020204" pitchFamily="34" charset="0"/>
              </a:rPr>
              <a:t>on layer A is 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15" name="직사각형 14"/>
          <p:cNvSpPr/>
          <p:nvPr/>
        </p:nvSpPr>
        <p:spPr>
          <a:xfrm>
            <a:off x="4700000" y="2386525"/>
            <a:ext cx="4597110" cy="4308872"/>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positive consensus : </a:t>
            </a:r>
          </a:p>
          <a:p>
            <a:pPr>
              <a:spcBef>
                <a:spcPts val="600"/>
              </a:spcBef>
            </a:pPr>
            <a:r>
              <a:rPr lang="en-US" altLang="zh-CN" sz="1600" dirty="0" smtClean="0">
                <a:latin typeface="Arial" panose="020B0604020202020204" pitchFamily="34" charset="0"/>
                <a:cs typeface="Arial" panose="020B0604020202020204" pitchFamily="34" charset="0"/>
              </a:rPr>
              <a:t>   RR(5)-RR(5)</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The largest area for a negative consensus : </a:t>
            </a:r>
          </a:p>
          <a:p>
            <a:pPr>
              <a:spcBef>
                <a:spcPts val="600"/>
              </a:spcBef>
            </a:pPr>
            <a:r>
              <a:rPr lang="en-US" altLang="zh-CN" sz="1600" dirty="0" smtClean="0">
                <a:latin typeface="Arial" panose="020B0604020202020204" pitchFamily="34" charset="0"/>
                <a:cs typeface="Arial" panose="020B0604020202020204" pitchFamily="34" charset="0"/>
              </a:rPr>
              <a:t>  RR(2)-RR(5)</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layer A is increased,   </a:t>
            </a:r>
          </a:p>
          <a:p>
            <a:pPr>
              <a:spcBef>
                <a:spcPts val="600"/>
              </a:spcBef>
            </a:pPr>
            <a:r>
              <a:rPr lang="en-US" altLang="zh-CN" sz="1600" dirty="0" smtClean="0">
                <a:latin typeface="Arial" panose="020B0604020202020204" pitchFamily="34" charset="0"/>
                <a:cs typeface="Arial" panose="020B0604020202020204" pitchFamily="34" charset="0"/>
              </a:rPr>
              <a:t>  the negative consensus is decreased and </a:t>
            </a:r>
          </a:p>
          <a:p>
            <a:pPr>
              <a:spcBef>
                <a:spcPts val="600"/>
              </a:spcBef>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the positive consensus is increased.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on </a:t>
            </a:r>
            <a:r>
              <a:rPr lang="en-US" altLang="zh-CN" dirty="0">
                <a:solidFill>
                  <a:schemeClr val="accent1"/>
                </a:solidFill>
                <a:latin typeface="Arial" panose="020B0604020202020204" pitchFamily="34" charset="0"/>
                <a:cs typeface="Arial" panose="020B0604020202020204" pitchFamily="34" charset="0"/>
              </a:rPr>
              <a:t>layer A tends to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keep </a:t>
            </a:r>
            <a:r>
              <a:rPr lang="en-US" altLang="zh-CN" dirty="0">
                <a:solidFill>
                  <a:schemeClr val="accent1"/>
                </a:solidFill>
                <a:latin typeface="Arial" panose="020B0604020202020204" pitchFamily="34" charset="0"/>
                <a:cs typeface="Arial" panose="020B0604020202020204" pitchFamily="34" charset="0"/>
              </a:rPr>
              <a:t>a positive state and to change a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negative </a:t>
            </a:r>
            <a:r>
              <a:rPr lang="en-US" altLang="zh-CN" dirty="0">
                <a:solidFill>
                  <a:schemeClr val="accent1"/>
                </a:solidFill>
                <a:latin typeface="Arial" panose="020B0604020202020204" pitchFamily="34" charset="0"/>
                <a:cs typeface="Arial" panose="020B0604020202020204" pitchFamily="34" charset="0"/>
              </a:rPr>
              <a:t>state into a </a:t>
            </a:r>
            <a:r>
              <a:rPr lang="en-US" altLang="zh-CN" dirty="0" smtClean="0">
                <a:solidFill>
                  <a:schemeClr val="accent1"/>
                </a:solidFill>
                <a:latin typeface="Arial" panose="020B0604020202020204" pitchFamily="34" charset="0"/>
                <a:cs typeface="Arial" panose="020B0604020202020204" pitchFamily="34" charset="0"/>
              </a:rPr>
              <a:t>positive state</a:t>
            </a:r>
            <a:r>
              <a:rPr lang="en-US" altLang="zh-CN" dirty="0">
                <a:solidFill>
                  <a:schemeClr val="accent1"/>
                </a:solidFill>
                <a:latin typeface="Arial" panose="020B0604020202020204" pitchFamily="34" charset="0"/>
                <a:cs typeface="Arial" panose="020B0604020202020204" pitchFamily="34" charset="0"/>
              </a:rPr>
              <a:t>.</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7225861"/>
      </p:ext>
    </p:extLst>
  </p:cSld>
  <p:clrMapOvr>
    <a:masterClrMapping/>
  </p:clrMapOvr>
  <p:transition spd="med">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4337" name="_x489849376" descr="cif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446821"/>
            <a:ext cx="4645596" cy="3796323"/>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280856" y="2017192"/>
            <a:ext cx="7712261"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a:t>
            </a:r>
            <a:r>
              <a:rPr lang="en-US" altLang="zh-CN" dirty="0">
                <a:solidFill>
                  <a:schemeClr val="accent1"/>
                </a:solidFill>
                <a:latin typeface="Arial" panose="020B0604020202020204" pitchFamily="34" charset="0"/>
                <a:cs typeface="Arial" panose="020B0604020202020204" pitchFamily="34" charset="0"/>
              </a:rPr>
              <a:t>on layer </a:t>
            </a:r>
            <a:r>
              <a:rPr lang="en-US" altLang="zh-CN" dirty="0" smtClean="0">
                <a:solidFill>
                  <a:schemeClr val="accent1"/>
                </a:solidFill>
                <a:latin typeface="Arial" panose="020B0604020202020204" pitchFamily="34" charset="0"/>
                <a:cs typeface="Arial" panose="020B0604020202020204" pitchFamily="34" charset="0"/>
              </a:rPr>
              <a:t>B </a:t>
            </a:r>
            <a:r>
              <a:rPr lang="en-US" altLang="zh-CN" dirty="0">
                <a:solidFill>
                  <a:schemeClr val="accent1"/>
                </a:solidFill>
                <a:latin typeface="Arial" panose="020B0604020202020204" pitchFamily="34" charset="0"/>
                <a:cs typeface="Arial" panose="020B0604020202020204" pitchFamily="34" charset="0"/>
              </a:rPr>
              <a:t>is 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8" name="직사각형 7"/>
          <p:cNvSpPr/>
          <p:nvPr/>
        </p:nvSpPr>
        <p:spPr>
          <a:xfrm>
            <a:off x="4645596" y="2690683"/>
            <a:ext cx="4597110" cy="3308598"/>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positive consensus : </a:t>
            </a:r>
          </a:p>
          <a:p>
            <a:pPr>
              <a:spcBef>
                <a:spcPts val="600"/>
              </a:spcBef>
            </a:pPr>
            <a:r>
              <a:rPr lang="en-US" altLang="zh-CN" sz="1600" dirty="0" smtClean="0">
                <a:latin typeface="Arial" panose="020B0604020202020204" pitchFamily="34" charset="0"/>
                <a:cs typeface="Arial" panose="020B0604020202020204" pitchFamily="34" charset="0"/>
              </a:rPr>
              <a:t>   RR(5)-RR(2)</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All models have almost the same NCR</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layer B is increased,   </a:t>
            </a:r>
          </a:p>
          <a:p>
            <a:pPr>
              <a:spcBef>
                <a:spcPts val="600"/>
              </a:spcBef>
            </a:pPr>
            <a:r>
              <a:rPr lang="en-US" altLang="zh-CN" sz="1600" dirty="0" smtClean="0">
                <a:latin typeface="Arial" panose="020B0604020202020204" pitchFamily="34" charset="0"/>
                <a:cs typeface="Arial" panose="020B0604020202020204" pitchFamily="34" charset="0"/>
              </a:rPr>
              <a:t>  the positive consensus is decreased.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on </a:t>
            </a:r>
            <a:r>
              <a:rPr lang="en-US" altLang="zh-CN" dirty="0">
                <a:solidFill>
                  <a:schemeClr val="accent1"/>
                </a:solidFill>
                <a:latin typeface="Arial" panose="020B0604020202020204" pitchFamily="34" charset="0"/>
                <a:cs typeface="Arial" panose="020B0604020202020204" pitchFamily="34" charset="0"/>
              </a:rPr>
              <a:t>layer </a:t>
            </a:r>
            <a:r>
              <a:rPr lang="en-US" altLang="zh-CN" dirty="0" smtClean="0">
                <a:solidFill>
                  <a:schemeClr val="accent1"/>
                </a:solidFill>
                <a:latin typeface="Arial" panose="020B0604020202020204" pitchFamily="34" charset="0"/>
                <a:cs typeface="Arial" panose="020B0604020202020204" pitchFamily="34" charset="0"/>
              </a:rPr>
              <a:t>B </a:t>
            </a:r>
            <a:r>
              <a:rPr lang="en-US" altLang="zh-CN" dirty="0">
                <a:solidFill>
                  <a:schemeClr val="accent1"/>
                </a:solidFill>
                <a:latin typeface="Arial" panose="020B0604020202020204" pitchFamily="34" charset="0"/>
                <a:cs typeface="Arial" panose="020B0604020202020204" pitchFamily="34" charset="0"/>
              </a:rPr>
              <a:t>tends to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a:solidFill>
                  <a:schemeClr val="accent1"/>
                </a:solidFill>
                <a:latin typeface="Arial" panose="020B0604020202020204" pitchFamily="34" charset="0"/>
                <a:cs typeface="Arial" panose="020B0604020202020204" pitchFamily="34" charset="0"/>
              </a:rPr>
              <a:t>h</a:t>
            </a:r>
            <a:r>
              <a:rPr lang="en-US" altLang="zh-CN" dirty="0" smtClean="0">
                <a:solidFill>
                  <a:schemeClr val="accent1"/>
                </a:solidFill>
                <a:latin typeface="Arial" panose="020B0604020202020204" pitchFamily="34" charset="0"/>
                <a:cs typeface="Arial" panose="020B0604020202020204" pitchFamily="34" charset="0"/>
              </a:rPr>
              <a:t>inder the positive consensus state</a:t>
            </a:r>
            <a:r>
              <a:rPr lang="en-US" altLang="zh-CN" dirty="0">
                <a:solidFill>
                  <a:schemeClr val="accent1"/>
                </a:solidFill>
                <a:latin typeface="Arial" panose="020B0604020202020204" pitchFamily="34" charset="0"/>
                <a:cs typeface="Arial" panose="020B0604020202020204" pitchFamily="34" charset="0"/>
              </a:rPr>
              <a:t>.</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8203176"/>
      </p:ext>
    </p:extLst>
  </p:cSld>
  <p:clrMapOvr>
    <a:masterClrMapping/>
  </p:clrMapOvr>
  <p:transition spd="med">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5361" name="_x489837064" descr="cif00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93" r="7129"/>
          <a:stretch/>
        </p:blipFill>
        <p:spPr bwMode="auto">
          <a:xfrm>
            <a:off x="49523" y="2680593"/>
            <a:ext cx="4650477" cy="4009872"/>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280856" y="2017192"/>
            <a:ext cx="7712261"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③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degrees </a:t>
            </a:r>
            <a:r>
              <a:rPr lang="en-US" altLang="zh-CN" dirty="0">
                <a:solidFill>
                  <a:schemeClr val="accent1"/>
                </a:solidFill>
                <a:latin typeface="Arial" panose="020B0604020202020204" pitchFamily="34" charset="0"/>
                <a:cs typeface="Arial" panose="020B0604020202020204" pitchFamily="34" charset="0"/>
              </a:rPr>
              <a:t>on </a:t>
            </a:r>
            <a:r>
              <a:rPr lang="en-US" altLang="zh-CN" dirty="0" smtClean="0">
                <a:solidFill>
                  <a:schemeClr val="accent1"/>
                </a:solidFill>
                <a:latin typeface="Arial" panose="020B0604020202020204" pitchFamily="34" charset="0"/>
                <a:cs typeface="Arial" panose="020B0604020202020204" pitchFamily="34" charset="0"/>
              </a:rPr>
              <a:t>both layers are </a:t>
            </a:r>
            <a:r>
              <a:rPr lang="en-US" altLang="zh-CN" dirty="0">
                <a:solidFill>
                  <a:schemeClr val="accent1"/>
                </a:solidFill>
                <a:latin typeface="Arial" panose="020B0604020202020204" pitchFamily="34" charset="0"/>
                <a:cs typeface="Arial" panose="020B0604020202020204" pitchFamily="34" charset="0"/>
              </a:rPr>
              <a:t>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10" name="직사각형 9"/>
          <p:cNvSpPr/>
          <p:nvPr/>
        </p:nvSpPr>
        <p:spPr>
          <a:xfrm>
            <a:off x="4546889" y="2419198"/>
            <a:ext cx="4803587" cy="4308872"/>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coexistence : </a:t>
            </a:r>
          </a:p>
          <a:p>
            <a:pPr>
              <a:spcBef>
                <a:spcPts val="600"/>
              </a:spcBef>
            </a:pPr>
            <a:r>
              <a:rPr lang="en-US" altLang="zh-CN" sz="1600" dirty="0" smtClean="0">
                <a:latin typeface="Arial" panose="020B0604020202020204" pitchFamily="34" charset="0"/>
                <a:cs typeface="Arial" panose="020B0604020202020204" pitchFamily="34" charset="0"/>
              </a:rPr>
              <a:t>   RR(6)-RR(6)</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The largest area for a consensus : </a:t>
            </a:r>
          </a:p>
          <a:p>
            <a:pPr>
              <a:spcBef>
                <a:spcPts val="600"/>
              </a:spcBef>
            </a:pPr>
            <a:r>
              <a:rPr lang="en-US" altLang="zh-CN" sz="1600" dirty="0" smtClean="0">
                <a:latin typeface="Arial" panose="020B0604020202020204" pitchFamily="34" charset="0"/>
                <a:cs typeface="Arial" panose="020B0604020202020204" pitchFamily="34" charset="0"/>
              </a:rPr>
              <a:t>  RR(2)-RR(2)</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both layers is </a:t>
            </a:r>
          </a:p>
          <a:p>
            <a:pPr>
              <a:spcBef>
                <a:spcPts val="600"/>
              </a:spcBef>
            </a:pPr>
            <a:r>
              <a:rPr lang="en-US" altLang="zh-CN" sz="1600" dirty="0" smtClean="0">
                <a:latin typeface="Arial" panose="020B0604020202020204" pitchFamily="34" charset="0"/>
                <a:cs typeface="Arial" panose="020B0604020202020204" pitchFamily="34" charset="0"/>
              </a:rPr>
              <a:t>   increased, Consensus Ratio(CR) is inversely </a:t>
            </a:r>
          </a:p>
          <a:p>
            <a:pPr>
              <a:spcBef>
                <a:spcPts val="600"/>
              </a:spcBef>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decreased.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A massive internal degree on both layers</a:t>
            </a: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makes it hard for the state of network to</a:t>
            </a: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reach consensus.</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723489"/>
      </p:ext>
    </p:extLst>
  </p:cSld>
  <p:clrMapOvr>
    <a:masterClrMapping/>
  </p:clrMapOvr>
  <p:transition spd="med">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links(4)</a:t>
            </a:r>
            <a:endParaRPr lang="en-US" altLang="zh-CN" sz="1600" dirty="0" smtClean="0">
              <a:solidFill>
                <a:srgbClr val="000000"/>
              </a:solidFill>
              <a:latin typeface="Arial" panose="020B0604020202020204" pitchFamily="34" charset="0"/>
              <a:cs typeface="Arial" panose="020B0604020202020204" pitchFamily="34" charset="0"/>
            </a:endParaRPr>
          </a:p>
        </p:txBody>
      </p:sp>
      <p:graphicFrame>
        <p:nvGraphicFramePr>
          <p:cNvPr id="2" name="표 1"/>
          <p:cNvGraphicFramePr>
            <a:graphicFrameLocks noGrp="1"/>
          </p:cNvGraphicFramePr>
          <p:nvPr>
            <p:extLst>
              <p:ext uri="{D42A27DB-BD31-4B8C-83A1-F6EECF244321}">
                <p14:modId xmlns:p14="http://schemas.microsoft.com/office/powerpoint/2010/main" val="2974399797"/>
              </p:ext>
            </p:extLst>
          </p:nvPr>
        </p:nvGraphicFramePr>
        <p:xfrm>
          <a:off x="270270" y="2224606"/>
          <a:ext cx="8571593" cy="4307359"/>
        </p:xfrm>
        <a:graphic>
          <a:graphicData uri="http://schemas.openxmlformats.org/drawingml/2006/table">
            <a:tbl>
              <a:tblPr>
                <a:tableStyleId>{5DA37D80-6434-44D0-A028-1B22A696006F}</a:tableStyleId>
              </a:tblPr>
              <a:tblGrid>
                <a:gridCol w="1403040">
                  <a:extLst>
                    <a:ext uri="{9D8B030D-6E8A-4147-A177-3AD203B41FA5}">
                      <a16:colId xmlns:a16="http://schemas.microsoft.com/office/drawing/2014/main" val="4257963258"/>
                    </a:ext>
                  </a:extLst>
                </a:gridCol>
                <a:gridCol w="2332633">
                  <a:extLst>
                    <a:ext uri="{9D8B030D-6E8A-4147-A177-3AD203B41FA5}">
                      <a16:colId xmlns:a16="http://schemas.microsoft.com/office/drawing/2014/main" val="612642108"/>
                    </a:ext>
                  </a:extLst>
                </a:gridCol>
                <a:gridCol w="2438400">
                  <a:extLst>
                    <a:ext uri="{9D8B030D-6E8A-4147-A177-3AD203B41FA5}">
                      <a16:colId xmlns:a16="http://schemas.microsoft.com/office/drawing/2014/main" val="427756207"/>
                    </a:ext>
                  </a:extLst>
                </a:gridCol>
                <a:gridCol w="2397520">
                  <a:extLst>
                    <a:ext uri="{9D8B030D-6E8A-4147-A177-3AD203B41FA5}">
                      <a16:colId xmlns:a16="http://schemas.microsoft.com/office/drawing/2014/main" val="400152467"/>
                    </a:ext>
                  </a:extLst>
                </a:gridCol>
              </a:tblGrid>
              <a:tr h="2696077">
                <a:tc>
                  <a:txBody>
                    <a:bodyPr/>
                    <a:lstStyle/>
                    <a:p>
                      <a:pPr algn="ctr"/>
                      <a:r>
                        <a:rPr lang="en-US" sz="1400" dirty="0" smtClean="0">
                          <a:effectLst/>
                          <a:latin typeface="Arial" panose="020B0604020202020204" pitchFamily="34" charset="0"/>
                          <a:cs typeface="Arial" panose="020B0604020202020204" pitchFamily="34" charset="0"/>
                        </a:rPr>
                        <a:t>Model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480142024"/>
                  </a:ext>
                </a:extLst>
              </a:tr>
              <a:tr h="537094">
                <a:tc>
                  <a:txBody>
                    <a:bodyPr/>
                    <a:lstStyle/>
                    <a:p>
                      <a:pPr algn="ctr"/>
                      <a:r>
                        <a:rPr lang="en-US" sz="1400">
                          <a:effectLst/>
                          <a:latin typeface="Arial" panose="020B0604020202020204" pitchFamily="34" charset="0"/>
                          <a:cs typeface="Arial" panose="020B0604020202020204" pitchFamily="34" charset="0"/>
                        </a:rPr>
                        <a:t>internal degree </a:t>
                      </a:r>
                    </a:p>
                    <a:p>
                      <a:pPr algn="ctr"/>
                      <a:r>
                        <a:rPr lang="en-US" sz="1400">
                          <a:effectLst/>
                          <a:latin typeface="Arial" panose="020B0604020202020204" pitchFamily="34" charset="0"/>
                          <a:cs typeface="Arial" panose="020B0604020202020204" pitchFamily="34" charset="0"/>
                        </a:rPr>
                        <a:t>on layer A</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small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3800781088"/>
                  </a:ext>
                </a:extLst>
              </a:tr>
              <a:tr h="537094">
                <a:tc>
                  <a:txBody>
                    <a:bodyPr/>
                    <a:lstStyle/>
                    <a:p>
                      <a:pPr algn="ctr"/>
                      <a:r>
                        <a:rPr lang="en-US" sz="1400">
                          <a:effectLst/>
                          <a:latin typeface="Arial" panose="020B0604020202020204" pitchFamily="34" charset="0"/>
                          <a:cs typeface="Arial" panose="020B0604020202020204" pitchFamily="34" charset="0"/>
                        </a:rPr>
                        <a:t>internal degree</a:t>
                      </a:r>
                    </a:p>
                    <a:p>
                      <a:pPr algn="ctr"/>
                      <a:r>
                        <a:rPr lang="en-US" sz="1400">
                          <a:effectLst/>
                          <a:latin typeface="Arial" panose="020B0604020202020204" pitchFamily="34" charset="0"/>
                          <a:cs typeface="Arial" panose="020B0604020202020204" pitchFamily="34" charset="0"/>
                        </a:rPr>
                        <a:t>on layer B</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a:effectLst/>
                          <a:latin typeface="Arial" panose="020B0604020202020204" pitchFamily="34" charset="0"/>
                          <a:cs typeface="Arial" panose="020B0604020202020204" pitchFamily="34" charset="0"/>
                        </a:rPr>
                        <a:t>large or small</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small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1439642916"/>
                  </a:ext>
                </a:extLst>
              </a:tr>
              <a:tr h="537094">
                <a:tc>
                  <a:txBody>
                    <a:bodyPr/>
                    <a:lstStyle/>
                    <a:p>
                      <a:pPr algn="ctr"/>
                      <a:r>
                        <a:rPr lang="en-US" sz="1400">
                          <a:effectLst/>
                          <a:latin typeface="Arial" panose="020B0604020202020204" pitchFamily="34" charset="0"/>
                          <a:cs typeface="Arial" panose="020B0604020202020204" pitchFamily="34" charset="0"/>
                        </a:rPr>
                        <a:t>final state</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easy to reach </a:t>
                      </a:r>
                    </a:p>
                    <a:p>
                      <a:pPr algn="ctr"/>
                      <a:r>
                        <a:rPr lang="en-US" sz="1400" dirty="0">
                          <a:solidFill>
                            <a:schemeClr val="accent1"/>
                          </a:solidFill>
                          <a:effectLst/>
                          <a:latin typeface="Arial" panose="020B0604020202020204" pitchFamily="34" charset="0"/>
                          <a:cs typeface="Arial" panose="020B0604020202020204" pitchFamily="34" charset="0"/>
                        </a:rPr>
                        <a:t>negative consensus</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easy to reach </a:t>
                      </a:r>
                    </a:p>
                    <a:p>
                      <a:pPr algn="ctr"/>
                      <a:r>
                        <a:rPr lang="en-US" sz="1400" dirty="0">
                          <a:solidFill>
                            <a:schemeClr val="accent1"/>
                          </a:solidFill>
                          <a:effectLst/>
                          <a:latin typeface="Arial" panose="020B0604020202020204" pitchFamily="34" charset="0"/>
                          <a:cs typeface="Arial" panose="020B0604020202020204" pitchFamily="34" charset="0"/>
                        </a:rPr>
                        <a:t>positive consensus</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Coexistence</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777030898"/>
                  </a:ext>
                </a:extLst>
              </a:tr>
            </a:tbl>
          </a:graphicData>
        </a:graphic>
      </p:graphicFrame>
      <p:sp>
        <p:nvSpPr>
          <p:cNvPr id="9" name="Rectangle 2"/>
          <p:cNvSpPr>
            <a:spLocks noChangeArrowheads="1"/>
          </p:cNvSpPr>
          <p:nvPr/>
        </p:nvSpPr>
        <p:spPr bwMode="auto">
          <a:xfrm>
            <a:off x="1756230" y="1350479"/>
            <a:ext cx="1921602" cy="209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69" name="_x489836992" descr="cif0000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7347" y="2465910"/>
            <a:ext cx="2349046" cy="2177324"/>
          </a:xfrm>
          <a:prstGeom prst="rect">
            <a:avLst/>
          </a:prstGeom>
          <a:extLst>
            <a:ext uri="{909E8E84-426E-40DD-AFC4-6F175D3DCCD1}">
              <a14:hiddenFill xmlns:a14="http://schemas.microsoft.com/office/drawing/2010/main">
                <a:solidFill>
                  <a:srgbClr val="FFFFFF"/>
                </a:solidFill>
              </a14:hiddenFill>
            </a:ext>
          </a:extLst>
        </p:spPr>
      </p:pic>
      <p:sp>
        <p:nvSpPr>
          <p:cNvPr id="10" name="Rectangle 4"/>
          <p:cNvSpPr>
            <a:spLocks noChangeArrowheads="1"/>
          </p:cNvSpPr>
          <p:nvPr/>
        </p:nvSpPr>
        <p:spPr bwMode="auto">
          <a:xfrm>
            <a:off x="0" y="1832015"/>
            <a:ext cx="1806179" cy="215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71" name="_x489838792" descr="cif0000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4586" y="2483588"/>
            <a:ext cx="2264427" cy="2141968"/>
          </a:xfrm>
          <a:prstGeom prst="rect">
            <a:avLst/>
          </a:prstGeom>
          <a:extLst>
            <a:ext uri="{909E8E84-426E-40DD-AFC4-6F175D3DCCD1}">
              <a14:hiddenFill xmlns:a14="http://schemas.microsoft.com/office/drawing/2010/main">
                <a:solidFill>
                  <a:srgbClr val="FFFFFF"/>
                </a:solidFill>
              </a14:hiddenFill>
            </a:ext>
          </a:extLst>
        </p:spPr>
      </p:pic>
      <p:sp>
        <p:nvSpPr>
          <p:cNvPr id="11" name="Rectangle 6"/>
          <p:cNvSpPr>
            <a:spLocks noChangeArrowheads="1"/>
          </p:cNvSpPr>
          <p:nvPr/>
        </p:nvSpPr>
        <p:spPr bwMode="auto">
          <a:xfrm>
            <a:off x="-1669143" y="2267387"/>
            <a:ext cx="1439076" cy="17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73" name="_x489836848" descr="cif0000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5024" y="2542428"/>
            <a:ext cx="2236839" cy="202428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36336"/>
      </p:ext>
    </p:extLst>
  </p:cSld>
  <p:clrMapOvr>
    <a:masterClrMapping/>
  </p:clrMapOvr>
  <p:transition spd="med">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network types(1)</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8" name="그림 7"/>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677" t="30424" r="8811" b="16425"/>
          <a:stretch/>
        </p:blipFill>
        <p:spPr>
          <a:xfrm>
            <a:off x="0" y="2208105"/>
            <a:ext cx="4677385" cy="2935395"/>
          </a:xfrm>
          <a:prstGeom prst="rect">
            <a:avLst/>
          </a:prstGeom>
        </p:spPr>
      </p:pic>
      <p:sp>
        <p:nvSpPr>
          <p:cNvPr id="9" name="직사각형 8"/>
          <p:cNvSpPr/>
          <p:nvPr/>
        </p:nvSpPr>
        <p:spPr>
          <a:xfrm>
            <a:off x="225820" y="5669279"/>
            <a:ext cx="8648700" cy="923330"/>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To evaluate the influence of </a:t>
            </a:r>
            <a:r>
              <a:rPr lang="en-US" altLang="zh-CN" dirty="0" smtClean="0">
                <a:latin typeface="Arial" panose="020B0604020202020204" pitchFamily="34" charset="0"/>
                <a:cs typeface="Arial" panose="020B0604020202020204" pitchFamily="34" charset="0"/>
              </a:rPr>
              <a:t>network types,</a:t>
            </a:r>
          </a:p>
          <a:p>
            <a:r>
              <a:rPr lang="en-US" altLang="zh-CN" i="1" dirty="0" smtClean="0">
                <a:latin typeface="Arial" panose="020B0604020202020204" pitchFamily="34" charset="0"/>
                <a:cs typeface="Arial" panose="020B0604020202020204" pitchFamily="34" charset="0"/>
              </a:rPr>
              <a:t>the </a:t>
            </a:r>
            <a:r>
              <a:rPr lang="en-US" altLang="zh-CN" i="1" dirty="0" err="1" smtClean="0">
                <a:latin typeface="Arial" panose="020B0604020202020204" pitchFamily="34" charset="0"/>
                <a:cs typeface="Arial" panose="020B0604020202020204" pitchFamily="34" charset="0"/>
              </a:rPr>
              <a:t>Barabasi</a:t>
            </a:r>
            <a:r>
              <a:rPr lang="en-US" altLang="zh-CN" i="1" dirty="0" smtClean="0">
                <a:latin typeface="Arial" panose="020B0604020202020204" pitchFamily="34" charset="0"/>
                <a:cs typeface="Arial" panose="020B0604020202020204" pitchFamily="34" charset="0"/>
              </a:rPr>
              <a:t>-Albert(BA)</a:t>
            </a:r>
            <a:r>
              <a:rPr lang="en-US" altLang="zh-CN" dirty="0" smtClean="0">
                <a:latin typeface="Arial" panose="020B0604020202020204" pitchFamily="34" charset="0"/>
                <a:cs typeface="Arial" panose="020B0604020202020204" pitchFamily="34" charset="0"/>
              </a:rPr>
              <a:t> or </a:t>
            </a:r>
            <a:r>
              <a:rPr lang="en-US" altLang="zh-CN" i="1" dirty="0" smtClean="0">
                <a:latin typeface="Arial" panose="020B0604020202020204" pitchFamily="34" charset="0"/>
                <a:cs typeface="Arial" panose="020B0604020202020204" pitchFamily="34" charset="0"/>
              </a:rPr>
              <a:t>Random Regular(RR)</a:t>
            </a:r>
            <a:r>
              <a:rPr lang="en-US" altLang="zh-CN"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network is applied for both </a:t>
            </a:r>
            <a:r>
              <a:rPr lang="en-US" altLang="zh-CN" dirty="0" smtClean="0">
                <a:latin typeface="Arial" panose="020B0604020202020204" pitchFamily="34" charset="0"/>
                <a:cs typeface="Arial" panose="020B0604020202020204" pitchFamily="34" charset="0"/>
              </a:rPr>
              <a:t>layers or </a:t>
            </a:r>
            <a:r>
              <a:rPr lang="en-US" altLang="zh-CN" dirty="0">
                <a:latin typeface="Arial" panose="020B0604020202020204" pitchFamily="34" charset="0"/>
                <a:cs typeface="Arial" panose="020B0604020202020204" pitchFamily="34" charset="0"/>
              </a:rPr>
              <a:t>switched on each layer. </a:t>
            </a:r>
            <a:endParaRPr lang="zh-CN" altLang="en-US" dirty="0">
              <a:latin typeface="Arial" panose="020B0604020202020204" pitchFamily="34" charset="0"/>
              <a:cs typeface="Arial" panose="020B0604020202020204" pitchFamily="34" charset="0"/>
            </a:endParaRPr>
          </a:p>
        </p:txBody>
      </p:sp>
      <p:pic>
        <p:nvPicPr>
          <p:cNvPr id="10" name="그림 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1571" t="32060" r="9853" b="17014"/>
          <a:stretch/>
        </p:blipFill>
        <p:spPr>
          <a:xfrm>
            <a:off x="4677385" y="2303171"/>
            <a:ext cx="4417092" cy="2758130"/>
          </a:xfrm>
          <a:prstGeom prst="rect">
            <a:avLst/>
          </a:prstGeom>
        </p:spPr>
      </p:pic>
      <p:sp>
        <p:nvSpPr>
          <p:cNvPr id="11" name="직사각형 10"/>
          <p:cNvSpPr/>
          <p:nvPr/>
        </p:nvSpPr>
        <p:spPr>
          <a:xfrm>
            <a:off x="1758269" y="5054867"/>
            <a:ext cx="160536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BA-BA</a:t>
            </a:r>
            <a:endParaRPr lang="zh-CN" altLang="en-US" i="1" dirty="0">
              <a:latin typeface="Arial" panose="020B0604020202020204" pitchFamily="34" charset="0"/>
              <a:cs typeface="Arial" panose="020B0604020202020204" pitchFamily="34" charset="0"/>
            </a:endParaRPr>
          </a:p>
        </p:txBody>
      </p:sp>
      <p:sp>
        <p:nvSpPr>
          <p:cNvPr id="12" name="직사각형 11"/>
          <p:cNvSpPr/>
          <p:nvPr/>
        </p:nvSpPr>
        <p:spPr>
          <a:xfrm>
            <a:off x="6334054" y="5054867"/>
            <a:ext cx="1142841"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BA-RR</a:t>
            </a:r>
            <a:endParaRPr lang="zh-CN" alt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9760992"/>
      </p:ext>
    </p:extLst>
  </p:cSld>
  <p:clrMapOvr>
    <a:masterClrMapping/>
  </p:clrMapOvr>
  <p:transition spd="med">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network types(2)</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13" name="직사각형 12"/>
          <p:cNvSpPr/>
          <p:nvPr/>
        </p:nvSpPr>
        <p:spPr>
          <a:xfrm>
            <a:off x="4675283" y="4664363"/>
            <a:ext cx="4557098" cy="2031325"/>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Simulation results are almost the same.</a:t>
            </a:r>
          </a:p>
          <a:p>
            <a:r>
              <a:rPr lang="en-US" altLang="zh-CN" dirty="0" smtClean="0">
                <a:latin typeface="Arial" panose="020B0604020202020204" pitchFamily="34" charset="0"/>
                <a:cs typeface="Arial" panose="020B0604020202020204" pitchFamily="34" charset="0"/>
              </a:rPr>
              <a:t>  </a:t>
            </a:r>
            <a:r>
              <a:rPr lang="en-US" altLang="zh-CN" dirty="0" smtClean="0">
                <a:solidFill>
                  <a:schemeClr val="accent3"/>
                </a:solidFill>
                <a:latin typeface="Arial" panose="020B0604020202020204" pitchFamily="34" charset="0"/>
                <a:cs typeface="Arial" panose="020B0604020202020204" pitchFamily="34" charset="0"/>
              </a:rPr>
              <a:t>* All models have almost the same PCR</a:t>
            </a:r>
          </a:p>
          <a:p>
            <a:r>
              <a:rPr lang="en-US" altLang="zh-CN" dirty="0">
                <a:solidFill>
                  <a:schemeClr val="accent3"/>
                </a:solidFill>
                <a:latin typeface="Arial" panose="020B0604020202020204" pitchFamily="34" charset="0"/>
                <a:cs typeface="Arial" panose="020B0604020202020204" pitchFamily="34" charset="0"/>
              </a:rPr>
              <a:t> </a:t>
            </a:r>
            <a:r>
              <a:rPr lang="en-US" altLang="zh-CN" dirty="0" smtClean="0">
                <a:solidFill>
                  <a:schemeClr val="accent3"/>
                </a:solidFill>
                <a:latin typeface="Arial" panose="020B0604020202020204" pitchFamily="34" charset="0"/>
                <a:cs typeface="Arial" panose="020B0604020202020204" pitchFamily="34" charset="0"/>
              </a:rPr>
              <a:t>   and NCR.</a:t>
            </a:r>
            <a:r>
              <a:rPr lang="en-US" altLang="zh-CN" dirty="0" smtClean="0">
                <a:latin typeface="Arial" panose="020B0604020202020204" pitchFamily="34" charset="0"/>
                <a:cs typeface="Arial" panose="020B0604020202020204" pitchFamily="34" charset="0"/>
              </a:rPr>
              <a:t> </a:t>
            </a:r>
          </a:p>
          <a:p>
            <a:endParaRPr lang="en-US" altLang="zh-CN" dirty="0">
              <a:latin typeface="Arial" panose="020B0604020202020204" pitchFamily="34" charset="0"/>
              <a:cs typeface="Arial" panose="020B0604020202020204" pitchFamily="34" charset="0"/>
            </a:endParaRPr>
          </a:p>
          <a:p>
            <a:r>
              <a:rPr lang="en-US" altLang="zh-CN" spc="-30" dirty="0">
                <a:latin typeface="Arial" panose="020B0604020202020204" pitchFamily="34" charset="0"/>
                <a:cs typeface="Arial" panose="020B0604020202020204" pitchFamily="34" charset="0"/>
              </a:rPr>
              <a:t>The </a:t>
            </a:r>
            <a:r>
              <a:rPr lang="en-US" altLang="zh-CN" spc="-30" dirty="0" smtClean="0">
                <a:latin typeface="Arial" panose="020B0604020202020204" pitchFamily="34" charset="0"/>
                <a:cs typeface="Arial" panose="020B0604020202020204" pitchFamily="34" charset="0"/>
              </a:rPr>
              <a:t>network types make </a:t>
            </a:r>
            <a:r>
              <a:rPr lang="en-US" altLang="zh-CN" spc="-30" dirty="0">
                <a:latin typeface="Arial" panose="020B0604020202020204" pitchFamily="34" charset="0"/>
                <a:cs typeface="Arial" panose="020B0604020202020204" pitchFamily="34" charset="0"/>
              </a:rPr>
              <a:t>no obvious</a:t>
            </a:r>
          </a:p>
          <a:p>
            <a:r>
              <a:rPr lang="en-US" altLang="zh-CN" dirty="0">
                <a:latin typeface="Arial" panose="020B0604020202020204" pitchFamily="34" charset="0"/>
                <a:cs typeface="Arial" panose="020B0604020202020204" pitchFamily="34" charset="0"/>
              </a:rPr>
              <a:t>difference of consensus </a:t>
            </a:r>
            <a:r>
              <a:rPr lang="en-US" altLang="zh-CN" dirty="0" smtClean="0">
                <a:latin typeface="Arial" panose="020B0604020202020204" pitchFamily="34" charset="0"/>
                <a:cs typeface="Arial" panose="020B0604020202020204" pitchFamily="34" charset="0"/>
              </a:rPr>
              <a:t>results</a:t>
            </a:r>
          </a:p>
          <a:p>
            <a:endParaRPr lang="en-US" altLang="zh-CN" dirty="0">
              <a:latin typeface="Arial" panose="020B0604020202020204" pitchFamily="34" charset="0"/>
              <a:cs typeface="Arial" panose="020B0604020202020204"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2232553842"/>
              </p:ext>
            </p:extLst>
          </p:nvPr>
        </p:nvGraphicFramePr>
        <p:xfrm>
          <a:off x="4799174" y="2558786"/>
          <a:ext cx="4290398" cy="1737360"/>
        </p:xfrm>
        <a:graphic>
          <a:graphicData uri="http://schemas.openxmlformats.org/drawingml/2006/table">
            <a:tbl>
              <a:tblPr firstRow="1" bandRow="1">
                <a:tableStyleId>{5C22544A-7EE6-4342-B048-85BDC9FD1C3A}</a:tableStyleId>
              </a:tblPr>
              <a:tblGrid>
                <a:gridCol w="1162695">
                  <a:extLst>
                    <a:ext uri="{9D8B030D-6E8A-4147-A177-3AD203B41FA5}">
                      <a16:colId xmlns:a16="http://schemas.microsoft.com/office/drawing/2014/main" val="421664531"/>
                    </a:ext>
                  </a:extLst>
                </a:gridCol>
                <a:gridCol w="898634">
                  <a:extLst>
                    <a:ext uri="{9D8B030D-6E8A-4147-A177-3AD203B41FA5}">
                      <a16:colId xmlns:a16="http://schemas.microsoft.com/office/drawing/2014/main" val="3752054550"/>
                    </a:ext>
                  </a:extLst>
                </a:gridCol>
                <a:gridCol w="898635">
                  <a:extLst>
                    <a:ext uri="{9D8B030D-6E8A-4147-A177-3AD203B41FA5}">
                      <a16:colId xmlns:a16="http://schemas.microsoft.com/office/drawing/2014/main" val="993203776"/>
                    </a:ext>
                  </a:extLst>
                </a:gridCol>
                <a:gridCol w="1330434">
                  <a:extLst>
                    <a:ext uri="{9D8B030D-6E8A-4147-A177-3AD203B41FA5}">
                      <a16:colId xmlns:a16="http://schemas.microsoft.com/office/drawing/2014/main" val="3685238035"/>
                    </a:ext>
                  </a:extLst>
                </a:gridCol>
              </a:tblGrid>
              <a:tr h="411862">
                <a:tc>
                  <a:txBody>
                    <a:bodyPr/>
                    <a:lstStyle/>
                    <a:p>
                      <a:pPr algn="ctr"/>
                      <a:r>
                        <a:rPr lang="en-US" altLang="zh-CN" sz="1400" dirty="0" smtClean="0">
                          <a:latin typeface="Arial" panose="020B0604020202020204" pitchFamily="34" charset="0"/>
                          <a:cs typeface="Arial" panose="020B0604020202020204" pitchFamily="34" charset="0"/>
                        </a:rPr>
                        <a:t>Structures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A</a:t>
                      </a:r>
                      <a:r>
                        <a:rPr lang="en-US" altLang="zh-CN" sz="1400" baseline="0" dirty="0" smtClean="0">
                          <a:latin typeface="Arial" panose="020B0604020202020204" pitchFamily="34" charset="0"/>
                          <a:cs typeface="Arial" panose="020B0604020202020204" pitchFamily="34" charset="0"/>
                        </a:rPr>
                        <a:t> edges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B edges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Consensus</a:t>
                      </a:r>
                    </a:p>
                    <a:p>
                      <a:pPr algn="ctr"/>
                      <a:r>
                        <a:rPr lang="en-US" altLang="zh-CN" sz="1400" dirty="0" smtClean="0">
                          <a:latin typeface="Arial" panose="020B0604020202020204" pitchFamily="34" charset="0"/>
                          <a:cs typeface="Arial" panose="020B0604020202020204" pitchFamily="34" charset="0"/>
                        </a:rPr>
                        <a:t>(P : N)</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73142978"/>
                  </a:ext>
                </a:extLst>
              </a:tr>
              <a:tr h="294764">
                <a:tc>
                  <a:txBody>
                    <a:bodyPr/>
                    <a:lstStyle/>
                    <a:p>
                      <a:pPr algn="ctr"/>
                      <a:r>
                        <a:rPr lang="en-US" altLang="zh-CN" sz="1400" dirty="0" smtClean="0">
                          <a:latin typeface="Arial" panose="020B0604020202020204" pitchFamily="34" charset="0"/>
                          <a:cs typeface="Arial" panose="020B0604020202020204" pitchFamily="34" charset="0"/>
                        </a:rPr>
                        <a:t>RR(6)-RR(6)</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0.235 : 0.138</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4703555"/>
                  </a:ext>
                </a:extLst>
              </a:tr>
              <a:tr h="242271">
                <a:tc>
                  <a:txBody>
                    <a:bodyPr/>
                    <a:lstStyle/>
                    <a:p>
                      <a:pPr algn="ctr"/>
                      <a:r>
                        <a:rPr lang="en-US" altLang="zh-CN" sz="1400" dirty="0" smtClean="0">
                          <a:latin typeface="Arial" panose="020B0604020202020204" pitchFamily="34" charset="0"/>
                          <a:cs typeface="Arial" panose="020B0604020202020204" pitchFamily="34" charset="0"/>
                        </a:rPr>
                        <a:t>RR(6)-BA(3)</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0.228 : 0.130</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64261832"/>
                  </a:ext>
                </a:extLst>
              </a:tr>
              <a:tr h="242271">
                <a:tc>
                  <a:txBody>
                    <a:bodyPr/>
                    <a:lstStyle/>
                    <a:p>
                      <a:pPr algn="ctr"/>
                      <a:r>
                        <a:rPr lang="en-US" altLang="zh-CN" sz="1400" dirty="0" smtClean="0">
                          <a:latin typeface="Arial" panose="020B0604020202020204" pitchFamily="34" charset="0"/>
                          <a:cs typeface="Arial" panose="020B0604020202020204" pitchFamily="34" charset="0"/>
                        </a:rPr>
                        <a:t>BA(3)-RR(6)</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0.230 : 0.143</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3034578"/>
                  </a:ext>
                </a:extLst>
              </a:tr>
              <a:tr h="242271">
                <a:tc>
                  <a:txBody>
                    <a:bodyPr/>
                    <a:lstStyle/>
                    <a:p>
                      <a:pPr algn="ctr"/>
                      <a:r>
                        <a:rPr lang="en-US" altLang="zh-CN" sz="1400" dirty="0" smtClean="0">
                          <a:latin typeface="Arial" panose="020B0604020202020204" pitchFamily="34" charset="0"/>
                          <a:cs typeface="Arial" panose="020B0604020202020204" pitchFamily="34" charset="0"/>
                        </a:rPr>
                        <a:t>BA(3)-BA(3)</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0.220 : 0.140</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078590"/>
                  </a:ext>
                </a:extLst>
              </a:tr>
            </a:tbl>
          </a:graphicData>
        </a:graphic>
      </p:graphicFrame>
      <p:sp>
        <p:nvSpPr>
          <p:cNvPr id="17" name="직사각형 16"/>
          <p:cNvSpPr/>
          <p:nvPr/>
        </p:nvSpPr>
        <p:spPr>
          <a:xfrm>
            <a:off x="4675283" y="2189454"/>
            <a:ext cx="2108269"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consensus result : </a:t>
            </a:r>
          </a:p>
        </p:txBody>
      </p:sp>
      <p:sp>
        <p:nvSpPr>
          <p:cNvPr id="2" name="Rectangle 2"/>
          <p:cNvSpPr>
            <a:spLocks noChangeArrowheads="1"/>
          </p:cNvSpPr>
          <p:nvPr/>
        </p:nvSpPr>
        <p:spPr bwMode="auto">
          <a:xfrm>
            <a:off x="-11197193" y="1131901"/>
            <a:ext cx="3560470" cy="13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6385" name="_x489840376" descr="cif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20" y="2541602"/>
            <a:ext cx="4486439" cy="373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716395"/>
      </p:ext>
    </p:extLst>
  </p:cSld>
  <p:clrMapOvr>
    <a:masterClrMapping/>
  </p:clrMapOvr>
  <p:transition spd="med">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9350477" cy="4647426"/>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Conclusion</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Both internal and external degree have a vital role for changing the state of network.</a:t>
            </a: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As the role of an external degree, Hierarchical Models show that they are easy to</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make a consensus on a two-layer network.</a:t>
            </a: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spc="-40" dirty="0" smtClean="0">
                <a:solidFill>
                  <a:srgbClr val="000000"/>
                </a:solidFill>
                <a:latin typeface="Arial" panose="020B0604020202020204" pitchFamily="34" charset="0"/>
                <a:cs typeface="Arial" panose="020B0604020202020204" pitchFamily="34" charset="0"/>
              </a:rPr>
              <a:t>As the role of an internal degree</a:t>
            </a:r>
            <a:r>
              <a:rPr lang="en-US" altLang="zh-CN" spc="-40" dirty="0">
                <a:solidFill>
                  <a:srgbClr val="000000"/>
                </a:solidFill>
                <a:latin typeface="Arial" panose="020B0604020202020204" pitchFamily="34" charset="0"/>
                <a:cs typeface="Arial" panose="020B0604020202020204" pitchFamily="34" charset="0"/>
              </a:rPr>
              <a:t>, </a:t>
            </a:r>
            <a:r>
              <a:rPr lang="en-US" altLang="zh-CN" spc="-40" dirty="0" smtClean="0">
                <a:solidFill>
                  <a:srgbClr val="000000"/>
                </a:solidFill>
                <a:latin typeface="Arial" panose="020B0604020202020204" pitchFamily="34" charset="0"/>
                <a:cs typeface="Arial" panose="020B0604020202020204" pitchFamily="34" charset="0"/>
              </a:rPr>
              <a:t>an internal </a:t>
            </a:r>
            <a:r>
              <a:rPr lang="en-US" altLang="zh-CN" spc="-40" dirty="0">
                <a:solidFill>
                  <a:srgbClr val="000000"/>
                </a:solidFill>
                <a:latin typeface="Arial" panose="020B0604020202020204" pitchFamily="34" charset="0"/>
                <a:cs typeface="Arial" panose="020B0604020202020204" pitchFamily="34" charset="0"/>
              </a:rPr>
              <a:t>degree on each layer has a different function</a:t>
            </a:r>
            <a:r>
              <a:rPr lang="en-US" altLang="zh-CN" spc="-40" dirty="0" smtClean="0">
                <a:solidFill>
                  <a:srgbClr val="000000"/>
                </a:solidFill>
                <a:latin typeface="Arial" panose="020B0604020202020204" pitchFamily="34" charset="0"/>
                <a:cs typeface="Arial" panose="020B0604020202020204" pitchFamily="34" charset="0"/>
              </a:rPr>
              <a:t>.</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① Layer A : An internal degree tends to keep a positive state and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to change a negative state into a positive state.</a:t>
            </a: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② Layer B : An internal degree tends to hinder a positive consensus state.</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Too many internal edges on each layer cause that the networks are hard to reach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 consensus due to inner conflicts.</a:t>
            </a:r>
          </a:p>
        </p:txBody>
      </p:sp>
      <p:sp>
        <p:nvSpPr>
          <p:cNvPr id="2" name="직사각형 1"/>
          <p:cNvSpPr/>
          <p:nvPr/>
        </p:nvSpPr>
        <p:spPr>
          <a:xfrm>
            <a:off x="74211" y="6347826"/>
            <a:ext cx="9701801" cy="369332"/>
          </a:xfrm>
          <a:prstGeom prst="rect">
            <a:avLst/>
          </a:prstGeom>
        </p:spPr>
        <p:txBody>
          <a:bodyPr wrap="square">
            <a:spAutoFit/>
          </a:bodyPr>
          <a:lstStyle/>
          <a:p>
            <a:r>
              <a:rPr lang="en-US" altLang="zh-CN" spc="-30" dirty="0" smtClean="0">
                <a:solidFill>
                  <a:schemeClr val="accent1"/>
                </a:solidFill>
                <a:latin typeface="Arial" panose="020B0604020202020204" pitchFamily="34" charset="0"/>
                <a:cs typeface="Arial" panose="020B0604020202020204" pitchFamily="34" charset="0"/>
              </a:rPr>
              <a:t>* Those </a:t>
            </a:r>
            <a:r>
              <a:rPr lang="en-US" altLang="zh-CN" spc="-30" dirty="0">
                <a:solidFill>
                  <a:schemeClr val="accent1"/>
                </a:solidFill>
                <a:latin typeface="Arial" panose="020B0604020202020204" pitchFamily="34" charset="0"/>
                <a:cs typeface="Arial" panose="020B0604020202020204" pitchFamily="34" charset="0"/>
              </a:rPr>
              <a:t>facts could be used to make network structures and organizations in the real world.</a:t>
            </a:r>
          </a:p>
        </p:txBody>
      </p:sp>
    </p:spTree>
    <p:extLst>
      <p:ext uri="{BB962C8B-B14F-4D97-AF65-F5344CB8AC3E}">
        <p14:creationId xmlns:p14="http://schemas.microsoft.com/office/powerpoint/2010/main" val="1177174436"/>
      </p:ext>
    </p:extLst>
  </p:cSld>
  <p:clrMapOvr>
    <a:masterClrMapping/>
  </p:clrMapOvr>
  <p:transition spd="med">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9018224" cy="485774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Updating rules</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There are many ways to update the state of nodes. With considering time-related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updating rules, sequential and simultaneous updating rules can be investigated.</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According to where the updating rules are applied, the cases are divided into three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level, such as layers, nodes, and edges.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① </a:t>
            </a:r>
            <a:r>
              <a:rPr lang="en-US" altLang="zh-CN" dirty="0" smtClean="0">
                <a:solidFill>
                  <a:schemeClr val="accent1"/>
                </a:solidFill>
                <a:latin typeface="Arial" panose="020B0604020202020204" pitchFamily="34" charset="0"/>
                <a:cs typeface="Arial" panose="020B0604020202020204" pitchFamily="34" charset="0"/>
              </a:rPr>
              <a:t>order of layers </a:t>
            </a:r>
            <a:r>
              <a:rPr lang="en-US" altLang="zh-CN" dirty="0" smtClean="0">
                <a:latin typeface="Arial" panose="020B0604020202020204" pitchFamily="34" charset="0"/>
                <a:cs typeface="Arial" panose="020B0604020202020204" pitchFamily="34" charset="0"/>
              </a:rPr>
              <a:t>: whether layer A works first, or layer B works first, or both layers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work together(randomly).</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② </a:t>
            </a:r>
            <a:r>
              <a:rPr lang="en-US" altLang="zh-CN" dirty="0" smtClean="0">
                <a:solidFill>
                  <a:schemeClr val="accent1"/>
                </a:solidFill>
                <a:latin typeface="Arial" panose="020B0604020202020204" pitchFamily="34" charset="0"/>
                <a:cs typeface="Arial" panose="020B0604020202020204" pitchFamily="34" charset="0"/>
              </a:rPr>
              <a:t>order of nodes</a:t>
            </a:r>
            <a:r>
              <a:rPr lang="en-US" altLang="zh-CN" dirty="0" smtClean="0">
                <a:latin typeface="Arial" panose="020B0604020202020204" pitchFamily="34" charset="0"/>
                <a:cs typeface="Arial" panose="020B0604020202020204" pitchFamily="34" charset="0"/>
              </a:rPr>
              <a:t> : whether the states of nodes are changed simultaneously or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sequentially or randomly.</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③ </a:t>
            </a:r>
            <a:r>
              <a:rPr lang="en-US" altLang="zh-CN" dirty="0" smtClean="0">
                <a:solidFill>
                  <a:schemeClr val="accent1"/>
                </a:solidFill>
                <a:latin typeface="Arial" panose="020B0604020202020204" pitchFamily="34" charset="0"/>
                <a:cs typeface="Arial" panose="020B0604020202020204" pitchFamily="34" charset="0"/>
              </a:rPr>
              <a:t>order of edges </a:t>
            </a:r>
            <a:r>
              <a:rPr lang="en-US" altLang="zh-CN" dirty="0" smtClean="0">
                <a:latin typeface="Arial" panose="020B0604020202020204" pitchFamily="34" charset="0"/>
                <a:cs typeface="Arial" panose="020B0604020202020204" pitchFamily="34" charset="0"/>
              </a:rPr>
              <a:t>: where edges are activated on a node sequentially or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simultaneously or randomly.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To sum up, 25 updating rules are simulated according to layers, nodes, and edges. </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4556327"/>
      </p:ext>
    </p:extLst>
  </p:cSld>
  <p:clrMapOvr>
    <a:masterClrMapping/>
  </p:clrMapOvr>
  <p:transition spd="med">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8053" y="1428962"/>
            <a:ext cx="8608134" cy="531620"/>
          </a:xfrm>
          <a:prstGeom prst="rect">
            <a:avLst/>
          </a:prstGeom>
        </p:spPr>
        <p:txBody>
          <a:bodyPr wrap="square">
            <a:spAutoFit/>
          </a:bodyPr>
          <a:lstStyle/>
          <a:p>
            <a:pPr marL="257040" indent="-257040" algn="l" defTabSz="914400" rtl="0" eaLnBrk="1" latinLnBrk="0" hangingPunct="1">
              <a:lnSpc>
                <a:spcPct val="185000"/>
              </a:lnSpc>
              <a:buClr>
                <a:srgbClr val="000000"/>
              </a:buClr>
              <a:buFont typeface="Wingdings"/>
              <a:buNone/>
              <a:defRPr/>
            </a:pPr>
            <a:r>
              <a:rPr lang="en-US" altLang="ko-KR" b="1" dirty="0" smtClean="0">
                <a:solidFill>
                  <a:srgbClr val="000000"/>
                </a:solidFill>
                <a:latin typeface="Microsoft YaHei"/>
                <a:ea typeface="Microsoft YaHei"/>
                <a:cs typeface="Microsoft YaHei"/>
              </a:rPr>
              <a:t>Social conflict </a:t>
            </a:r>
            <a:endParaRPr kumimoji="0" lang="en-US" altLang="ko-KR" b="1" i="0" u="none" strike="noStrike" kern="1200" cap="none" normalizeH="0" dirty="0" smtClean="0">
              <a:solidFill>
                <a:srgbClr val="000000"/>
              </a:solidFill>
              <a:latin typeface="Microsoft YaHei"/>
              <a:ea typeface="Microsoft YaHei"/>
              <a:cs typeface="Microsoft YaHei"/>
            </a:endParaRPr>
          </a:p>
        </p:txBody>
      </p:sp>
      <p:sp>
        <p:nvSpPr>
          <p:cNvPr id="9" name="직사각형 8"/>
          <p:cNvSpPr/>
          <p:nvPr/>
        </p:nvSpPr>
        <p:spPr>
          <a:xfrm>
            <a:off x="-11819" y="4998652"/>
            <a:ext cx="9155819" cy="2062103"/>
          </a:xfrm>
          <a:prstGeom prst="rect">
            <a:avLst/>
          </a:prstGeom>
        </p:spPr>
        <p:txBody>
          <a:bodyPr wrap="square">
            <a:spAutoFit/>
          </a:bodyPr>
          <a:lstStyle/>
          <a:p>
            <a:pPr>
              <a:spcBef>
                <a:spcPts val="600"/>
              </a:spcBef>
            </a:pPr>
            <a:r>
              <a:rPr lang="en-US" altLang="zh-CN" dirty="0" smtClean="0">
                <a:latin typeface="Arial" panose="020B0604020202020204" pitchFamily="34" charset="0"/>
                <a:cs typeface="Arial" panose="020B0604020202020204" pitchFamily="34" charset="0"/>
              </a:rPr>
              <a:t>- Different </a:t>
            </a:r>
            <a:r>
              <a:rPr lang="en-US" altLang="zh-CN" dirty="0">
                <a:latin typeface="Arial" panose="020B0604020202020204" pitchFamily="34" charset="0"/>
                <a:cs typeface="Arial" panose="020B0604020202020204" pitchFamily="34" charset="0"/>
              </a:rPr>
              <a:t>groups usually have different </a:t>
            </a:r>
            <a:r>
              <a:rPr lang="en-US" altLang="zh-CN" dirty="0" smtClean="0">
                <a:latin typeface="Arial" panose="020B0604020202020204" pitchFamily="34" charset="0"/>
                <a:cs typeface="Arial" panose="020B0604020202020204" pitchFamily="34" charset="0"/>
              </a:rPr>
              <a:t>opinions</a:t>
            </a:r>
            <a:endParaRPr lang="en-US" altLang="zh-CN" dirty="0" smtClean="0">
              <a:solidFill>
                <a:schemeClr val="accent3"/>
              </a:solidFill>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Social conflicts are recognized as the competition on an interconnected network.</a:t>
            </a: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The competition on an interconnected network has always been a hot topic. </a:t>
            </a:r>
            <a:endParaRPr lang="en-US" altLang="zh-CN" dirty="0">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cs typeface="Arial" panose="020B0604020202020204" pitchFamily="34" charset="0"/>
              </a:rPr>
              <a:t>- In this thesis,  the competition between opinion </a:t>
            </a:r>
            <a:r>
              <a:rPr lang="en-US" altLang="zh-CN" dirty="0">
                <a:latin typeface="Arial" panose="020B0604020202020204" pitchFamily="34" charset="0"/>
                <a:cs typeface="Arial" panose="020B0604020202020204" pitchFamily="34" charset="0"/>
              </a:rPr>
              <a:t>formation group </a:t>
            </a:r>
            <a:r>
              <a:rPr lang="en-US" altLang="zh-CN" dirty="0" smtClean="0">
                <a:latin typeface="Arial" panose="020B0604020202020204" pitchFamily="34" charset="0"/>
                <a:ea typeface="맑은 고딕" panose="020B0503020000020004" pitchFamily="50" charset="-127"/>
                <a:cs typeface="Arial" panose="020B0604020202020204" pitchFamily="34" charset="0"/>
              </a:rPr>
              <a:t>and </a:t>
            </a:r>
            <a:r>
              <a:rPr lang="en-US" altLang="zh-CN" dirty="0">
                <a:latin typeface="Arial" panose="020B0604020202020204" pitchFamily="34" charset="0"/>
                <a:ea typeface="맑은 고딕" panose="020B0503020000020004" pitchFamily="50" charset="-127"/>
                <a:cs typeface="Arial" panose="020B0604020202020204" pitchFamily="34" charset="0"/>
              </a:rPr>
              <a:t>decision-making </a:t>
            </a:r>
            <a:endParaRPr lang="en-US" altLang="zh-CN" dirty="0" smtClean="0">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formation </a:t>
            </a:r>
            <a:r>
              <a:rPr lang="en-US" altLang="zh-CN" dirty="0">
                <a:latin typeface="Arial" panose="020B0604020202020204" pitchFamily="34" charset="0"/>
                <a:ea typeface="맑은 고딕" panose="020B0503020000020004" pitchFamily="50" charset="-127"/>
                <a:cs typeface="Arial" panose="020B0604020202020204" pitchFamily="34" charset="0"/>
              </a:rPr>
              <a:t>group</a:t>
            </a:r>
            <a:r>
              <a:rPr lang="en-US" altLang="zh-CN" dirty="0" smtClean="0">
                <a:latin typeface="Arial" panose="020B0604020202020204" pitchFamily="34" charset="0"/>
                <a:cs typeface="Arial" panose="020B0604020202020204" pitchFamily="34" charset="0"/>
              </a:rPr>
              <a:t> is researched</a:t>
            </a:r>
          </a:p>
          <a:p>
            <a:endParaRPr lang="en-US" altLang="zh-CN" dirty="0" smtClean="0">
              <a:solidFill>
                <a:srgbClr val="000000"/>
              </a:solidFill>
              <a:latin typeface="Arial" panose="020B0604020202020204" pitchFamily="34" charset="0"/>
              <a:cs typeface="Arial" panose="020B0604020202020204" pitchFamily="34" charset="0"/>
            </a:endParaRPr>
          </a:p>
        </p:txBody>
      </p:sp>
      <p:sp>
        <p:nvSpPr>
          <p:cNvPr id="13" name="제목 2"/>
          <p:cNvSpPr>
            <a:spLocks noGrp="1"/>
          </p:cNvSpPr>
          <p:nvPr>
            <p:ph type="title"/>
          </p:nvPr>
        </p:nvSpPr>
        <p:spPr>
          <a:xfrm>
            <a:off x="0" y="955227"/>
            <a:ext cx="8372163" cy="574183"/>
          </a:xfrm>
        </p:spPr>
        <p:txBody>
          <a:bodyPr>
            <a:normAutofit/>
          </a:bodyPr>
          <a:lstStyle/>
          <a:p>
            <a:r>
              <a:rPr lang="en-US" altLang="zh-CN" sz="2800" dirty="0" smtClean="0"/>
              <a:t>Background</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70" y="2063255"/>
            <a:ext cx="3982281" cy="2787262"/>
          </a:xfrm>
          <a:prstGeom prst="rect">
            <a:avLst/>
          </a:prstGeom>
        </p:spPr>
      </p:pic>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242" y="2063255"/>
            <a:ext cx="3618713" cy="278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02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27143" t="19254" r="30276" b="5539"/>
          <a:stretch/>
        </p:blipFill>
        <p:spPr>
          <a:xfrm>
            <a:off x="11740" y="1580790"/>
            <a:ext cx="4908603" cy="5138666"/>
          </a:xfrm>
          <a:prstGeom prst="rect">
            <a:avLst/>
          </a:prstGeom>
        </p:spPr>
      </p:pic>
      <p:sp>
        <p:nvSpPr>
          <p:cNvPr id="6" name="직사각형 5"/>
          <p:cNvSpPr/>
          <p:nvPr/>
        </p:nvSpPr>
        <p:spPr>
          <a:xfrm>
            <a:off x="4765768" y="2524216"/>
            <a:ext cx="4610460" cy="2914709"/>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‘O(o</a:t>
            </a:r>
            <a:r>
              <a:rPr lang="pt-BR" altLang="zh-CN" dirty="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o)</a:t>
            </a:r>
            <a:r>
              <a:rPr lang="pt-BR" altLang="zh-CN" dirty="0" smtClean="0">
                <a:latin typeface="맑은 고딕" panose="020B0503020000020004" pitchFamily="50" charset="-127"/>
                <a:ea typeface="맑은 고딕" panose="020B0503020000020004" pitchFamily="50" charset="-127"/>
                <a:cs typeface="Arial" panose="020B0604020202020204" pitchFamily="34" charset="0"/>
              </a:rPr>
              <a:t>→</a:t>
            </a:r>
            <a:r>
              <a:rPr lang="pt-BR" altLang="zh-CN" dirty="0" smtClean="0">
                <a:latin typeface="Arial" panose="020B0604020202020204" pitchFamily="34" charset="0"/>
                <a:cs typeface="Arial" panose="020B0604020202020204" pitchFamily="34" charset="0"/>
              </a:rPr>
              <a:t>D(s</a:t>
            </a:r>
            <a:r>
              <a:rPr lang="pt-BR" altLang="zh-CN" dirty="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a:t>
            </a:r>
          </a:p>
          <a:p>
            <a:pPr>
              <a:lnSpc>
                <a:spcPct val="150000"/>
              </a:lnSpc>
            </a:pPr>
            <a:r>
              <a:rPr lang="pt-BR" altLang="zh-CN" sz="1400" dirty="0">
                <a:latin typeface="Arial" panose="020B0604020202020204" pitchFamily="34" charset="0"/>
                <a:cs typeface="Arial" panose="020B0604020202020204" pitchFamily="34" charset="0"/>
              </a:rPr>
              <a:t> </a:t>
            </a:r>
            <a:r>
              <a:rPr lang="pt-BR" altLang="zh-CN" sz="1400" dirty="0" smtClean="0">
                <a:latin typeface="Arial" panose="020B0604020202020204" pitchFamily="34" charset="0"/>
                <a:cs typeface="Arial" panose="020B0604020202020204" pitchFamily="34" charset="0"/>
              </a:rPr>
              <a:t>  </a:t>
            </a:r>
            <a:r>
              <a:rPr lang="pt-BR" altLang="zh-CN" sz="1400" spc="-30" dirty="0" smtClean="0">
                <a:latin typeface="Arial" panose="020B0604020202020204" pitchFamily="34" charset="0"/>
                <a:cs typeface="Arial" panose="020B0604020202020204" pitchFamily="34" charset="0"/>
              </a:rPr>
              <a:t>‘</a:t>
            </a:r>
            <a:r>
              <a:rPr lang="pt-BR" altLang="zh-CN" sz="1400" spc="-30" dirty="0">
                <a:latin typeface="Arial" panose="020B0604020202020204" pitchFamily="34" charset="0"/>
                <a:cs typeface="Arial" panose="020B0604020202020204" pitchFamily="34" charset="0"/>
              </a:rPr>
              <a:t>Opinion layer(nodes: </a:t>
            </a:r>
            <a:r>
              <a:rPr lang="pt-BR" altLang="zh-CN" sz="1400" spc="-30" dirty="0" smtClean="0">
                <a:latin typeface="Arial" panose="020B0604020202020204" pitchFamily="34" charset="0"/>
                <a:cs typeface="Arial" panose="020B0604020202020204" pitchFamily="34" charset="0"/>
              </a:rPr>
              <a:t>sequential</a:t>
            </a:r>
            <a:r>
              <a:rPr lang="en-US" altLang="zh-CN" sz="1400" spc="-30" dirty="0" smtClean="0">
                <a:latin typeface="Arial" panose="020B0604020202020204" pitchFamily="34" charset="0"/>
                <a:cs typeface="Arial" panose="020B0604020202020204" pitchFamily="34" charset="0"/>
              </a:rPr>
              <a:t>, edges: sequential)</a:t>
            </a:r>
            <a:r>
              <a:rPr lang="pt-BR" altLang="zh-CN" sz="1400" spc="-30" dirty="0" smtClean="0">
                <a:latin typeface="맑은 고딕" panose="020B0503020000020004" pitchFamily="50" charset="-127"/>
                <a:ea typeface="맑은 고딕" panose="020B0503020000020004" pitchFamily="50" charset="-127"/>
                <a:cs typeface="Arial" panose="020B0604020202020204" pitchFamily="34" charset="0"/>
              </a:rPr>
              <a:t> </a:t>
            </a:r>
            <a:r>
              <a:rPr lang="pt-BR" altLang="zh-CN" sz="1400" spc="-30" dirty="0">
                <a:latin typeface="맑은 고딕" panose="020B0503020000020004" pitchFamily="50" charset="-127"/>
                <a:ea typeface="맑은 고딕" panose="020B0503020000020004" pitchFamily="50" charset="-127"/>
                <a:cs typeface="Arial" panose="020B0604020202020204" pitchFamily="34" charset="0"/>
              </a:rPr>
              <a:t>→ </a:t>
            </a:r>
            <a:endParaRPr lang="pt-BR" altLang="zh-CN" sz="1400" spc="-30" dirty="0" smtClean="0">
              <a:latin typeface="맑은 고딕" panose="020B0503020000020004" pitchFamily="50" charset="-127"/>
              <a:ea typeface="맑은 고딕" panose="020B0503020000020004" pitchFamily="50" charset="-127"/>
              <a:cs typeface="Arial" panose="020B0604020202020204" pitchFamily="34" charset="0"/>
            </a:endParaRPr>
          </a:p>
          <a:p>
            <a:pPr>
              <a:lnSpc>
                <a:spcPct val="150000"/>
              </a:lnSpc>
            </a:pPr>
            <a:r>
              <a:rPr lang="pt-BR" altLang="zh-CN" sz="1400" dirty="0">
                <a:latin typeface="맑은 고딕" panose="020B0503020000020004" pitchFamily="50" charset="-127"/>
                <a:ea typeface="맑은 고딕" panose="020B0503020000020004" pitchFamily="50" charset="-127"/>
                <a:cs typeface="Arial" panose="020B0604020202020204" pitchFamily="34" charset="0"/>
              </a:rPr>
              <a:t> </a:t>
            </a:r>
            <a:r>
              <a:rPr lang="pt-BR" altLang="zh-CN" sz="1400" dirty="0" smtClean="0">
                <a:latin typeface="맑은 고딕" panose="020B0503020000020004" pitchFamily="50" charset="-127"/>
                <a:ea typeface="맑은 고딕" panose="020B0503020000020004" pitchFamily="50" charset="-127"/>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Decision-Making layer(node: simultaneous)’</a:t>
            </a:r>
          </a:p>
          <a:p>
            <a:pPr>
              <a:lnSpc>
                <a:spcPct val="150000"/>
              </a:lnSpc>
            </a:pPr>
            <a:endParaRPr lang="en-US" altLang="zh-CN" sz="1400" dirty="0">
              <a:latin typeface="Arial" panose="020B0604020202020204" pitchFamily="34" charset="0"/>
              <a:cs typeface="Arial" panose="020B0604020202020204" pitchFamily="34" charset="0"/>
            </a:endParaRPr>
          </a:p>
          <a:p>
            <a:pPr lvl="0">
              <a:lnSpc>
                <a:spcPct val="150000"/>
              </a:lnSpc>
            </a:pPr>
            <a:r>
              <a:rPr lang="en-US" altLang="zh-CN" dirty="0" smtClean="0">
                <a:solidFill>
                  <a:srgbClr val="000000"/>
                </a:solidFill>
                <a:latin typeface="Arial" panose="020B0604020202020204" pitchFamily="34" charset="0"/>
                <a:cs typeface="Arial" panose="020B0604020202020204" pitchFamily="34" charset="0"/>
              </a:rPr>
              <a:t>- Initial conditions </a:t>
            </a:r>
          </a:p>
          <a:p>
            <a:pPr lvl="0">
              <a:lnSpc>
                <a:spcPct val="150000"/>
              </a:lnSpc>
            </a:pPr>
            <a:r>
              <a:rPr lang="en-US" altLang="zh-CN" sz="1600" dirty="0">
                <a:solidFill>
                  <a:srgbClr val="000000"/>
                </a:solidFill>
                <a:latin typeface="Arial" panose="020B0604020202020204" pitchFamily="34" charset="0"/>
                <a:cs typeface="Arial" panose="020B0604020202020204" pitchFamily="34" charset="0"/>
              </a:rPr>
              <a:t> </a:t>
            </a:r>
            <a:r>
              <a:rPr lang="en-US" altLang="zh-CN" sz="1600" dirty="0" smtClean="0">
                <a:solidFill>
                  <a:srgbClr val="000000"/>
                </a:solidFill>
                <a:latin typeface="Arial" panose="020B0604020202020204" pitchFamily="34" charset="0"/>
                <a:cs typeface="Arial" panose="020B0604020202020204" pitchFamily="34" charset="0"/>
              </a:rPr>
              <a:t>  ① Structures : BA(3)-BA(3)</a:t>
            </a:r>
          </a:p>
          <a:p>
            <a:pPr lvl="0">
              <a:lnSpc>
                <a:spcPct val="150000"/>
              </a:lnSpc>
            </a:pPr>
            <a:r>
              <a:rPr lang="en-US" altLang="zh-CN" sz="1600" dirty="0">
                <a:solidFill>
                  <a:srgbClr val="000000"/>
                </a:solidFill>
                <a:latin typeface="Arial" panose="020B0604020202020204" pitchFamily="34" charset="0"/>
                <a:cs typeface="Arial" panose="020B0604020202020204" pitchFamily="34" charset="0"/>
              </a:rPr>
              <a:t> </a:t>
            </a:r>
            <a:r>
              <a:rPr lang="en-US" altLang="zh-CN" sz="1600" dirty="0" smtClean="0">
                <a:solidFill>
                  <a:srgbClr val="000000"/>
                </a:solidFill>
                <a:latin typeface="Arial" panose="020B0604020202020204" pitchFamily="34" charset="0"/>
                <a:cs typeface="Arial" panose="020B0604020202020204" pitchFamily="34" charset="0"/>
              </a:rPr>
              <a:t>  ② </a:t>
            </a:r>
            <a:r>
              <a:rPr lang="pt-BR" altLang="zh-CN" sz="1600" dirty="0" smtClean="0">
                <a:solidFill>
                  <a:srgbClr val="000000"/>
                </a:solidFill>
                <a:latin typeface="Arial" panose="020B0604020202020204" pitchFamily="34" charset="0"/>
                <a:cs typeface="Arial" panose="020B0604020202020204" pitchFamily="34" charset="0"/>
              </a:rPr>
              <a:t>parameters : </a:t>
            </a:r>
            <a:r>
              <a:rPr lang="pt-BR" altLang="zh-CN" sz="1600" i="1" dirty="0" smtClean="0">
                <a:solidFill>
                  <a:srgbClr val="000000"/>
                </a:solidFill>
                <a:latin typeface="Arial" panose="020B0604020202020204" pitchFamily="34" charset="0"/>
                <a:cs typeface="Arial" panose="020B0604020202020204" pitchFamily="34" charset="0"/>
              </a:rPr>
              <a:t>p=0.4</a:t>
            </a:r>
            <a:r>
              <a:rPr lang="pt-BR" altLang="zh-CN" sz="1600" dirty="0" smtClean="0">
                <a:solidFill>
                  <a:srgbClr val="000000"/>
                </a:solidFill>
                <a:latin typeface="Arial" panose="020B0604020202020204" pitchFamily="34" charset="0"/>
                <a:cs typeface="Arial" panose="020B0604020202020204" pitchFamily="34" charset="0"/>
              </a:rPr>
              <a:t>, </a:t>
            </a:r>
            <a:r>
              <a:rPr lang="pt-BR" altLang="zh-CN" sz="1600" i="1" dirty="0" smtClean="0">
                <a:solidFill>
                  <a:srgbClr val="000000"/>
                </a:solidFill>
                <a:latin typeface="Arial" panose="020B0604020202020204" pitchFamily="34" charset="0"/>
                <a:cs typeface="Arial" panose="020B0604020202020204" pitchFamily="34" charset="0"/>
              </a:rPr>
              <a:t>v=0.4</a:t>
            </a:r>
            <a:r>
              <a:rPr lang="pt-BR" altLang="zh-CN" sz="1600" dirty="0" smtClean="0">
                <a:solidFill>
                  <a:srgbClr val="000000"/>
                </a:solidFill>
                <a:latin typeface="Arial" panose="020B0604020202020204" pitchFamily="34" charset="0"/>
                <a:cs typeface="Arial" panose="020B0604020202020204" pitchFamily="34" charset="0"/>
              </a:rPr>
              <a:t>.</a:t>
            </a:r>
            <a:endParaRPr lang="pt-BR" altLang="zh-CN" sz="1600" dirty="0">
              <a:solidFill>
                <a:srgbClr val="000000"/>
              </a:solidFill>
              <a:latin typeface="Arial" panose="020B0604020202020204" pitchFamily="34" charset="0"/>
              <a:cs typeface="Arial" panose="020B0604020202020204" pitchFamily="34" charset="0"/>
            </a:endParaRPr>
          </a:p>
          <a:p>
            <a:pPr>
              <a:lnSpc>
                <a:spcPct val="150000"/>
              </a:lnSpc>
            </a:pPr>
            <a:endParaRPr lang="en-US" altLang="zh-CN" sz="1400" dirty="0" smtClean="0">
              <a:latin typeface="Arial" panose="020B0604020202020204" pitchFamily="34" charset="0"/>
              <a:cs typeface="Arial" panose="020B0604020202020204" pitchFamily="34" charset="0"/>
            </a:endParaRPr>
          </a:p>
        </p:txBody>
      </p:sp>
      <p:sp>
        <p:nvSpPr>
          <p:cNvPr id="8"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Tree>
    <p:extLst>
      <p:ext uri="{BB962C8B-B14F-4D97-AF65-F5344CB8AC3E}">
        <p14:creationId xmlns:p14="http://schemas.microsoft.com/office/powerpoint/2010/main" val="3948578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layers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8596"/>
            <a:ext cx="6130930" cy="4506375"/>
          </a:xfrm>
          <a:prstGeom prst="rect">
            <a:avLst/>
          </a:prstGeom>
        </p:spPr>
      </p:pic>
      <p:sp>
        <p:nvSpPr>
          <p:cNvPr id="7" name="직사각형 6"/>
          <p:cNvSpPr/>
          <p:nvPr/>
        </p:nvSpPr>
        <p:spPr>
          <a:xfrm>
            <a:off x="4040873" y="1967794"/>
            <a:ext cx="2242457" cy="345046"/>
          </a:xfrm>
          <a:prstGeom prst="rect">
            <a:avLst/>
          </a:prstGeom>
        </p:spPr>
        <p:txBody>
          <a:bodyPr wrap="square">
            <a:spAutoFit/>
          </a:bodyPr>
          <a:lstStyle/>
          <a:p>
            <a:r>
              <a:rPr lang="en-US" altLang="zh-CN" sz="1600" dirty="0" smtClean="0">
                <a:solidFill>
                  <a:schemeClr val="accent3"/>
                </a:solidFill>
                <a:latin typeface="Arial" panose="020B0604020202020204" pitchFamily="34" charset="0"/>
                <a:cs typeface="Arial" panose="020B0604020202020204" pitchFamily="34" charset="0"/>
              </a:rPr>
              <a:t>Positive consensus </a:t>
            </a:r>
            <a:endParaRPr lang="zh-CN" altLang="en-US" sz="1600" dirty="0">
              <a:solidFill>
                <a:schemeClr val="accent3"/>
              </a:solidFill>
              <a:latin typeface="Arial" panose="020B0604020202020204" pitchFamily="34" charset="0"/>
              <a:cs typeface="Arial" panose="020B0604020202020204" pitchFamily="34" charset="0"/>
            </a:endParaRPr>
          </a:p>
        </p:txBody>
      </p:sp>
      <p:sp>
        <p:nvSpPr>
          <p:cNvPr id="8" name="직사각형 7"/>
          <p:cNvSpPr/>
          <p:nvPr/>
        </p:nvSpPr>
        <p:spPr>
          <a:xfrm>
            <a:off x="746130" y="5182285"/>
            <a:ext cx="5537200" cy="338554"/>
          </a:xfrm>
          <a:prstGeom prst="rect">
            <a:avLst/>
          </a:prstGeom>
        </p:spPr>
        <p:txBody>
          <a:bodyPr wrap="square">
            <a:spAutoFit/>
          </a:bodyPr>
          <a:lstStyle/>
          <a:p>
            <a:r>
              <a:rPr lang="en-US" altLang="zh-CN" sz="1600" dirty="0" smtClean="0">
                <a:solidFill>
                  <a:schemeClr val="accent3"/>
                </a:solidFill>
                <a:latin typeface="Arial" panose="020B0604020202020204" pitchFamily="34" charset="0"/>
                <a:cs typeface="Arial" panose="020B0604020202020204" pitchFamily="34" charset="0"/>
              </a:rPr>
              <a:t>* The </a:t>
            </a:r>
            <a:r>
              <a:rPr lang="en-US" altLang="zh-CN" sz="1600" dirty="0">
                <a:solidFill>
                  <a:schemeClr val="accent3"/>
                </a:solidFill>
                <a:latin typeface="Arial" panose="020B0604020202020204" pitchFamily="34" charset="0"/>
                <a:cs typeface="Arial" panose="020B0604020202020204" pitchFamily="34" charset="0"/>
              </a:rPr>
              <a:t>graph line </a:t>
            </a:r>
            <a:r>
              <a:rPr lang="en-US" altLang="zh-CN" sz="1600" dirty="0" smtClean="0">
                <a:solidFill>
                  <a:schemeClr val="accent3"/>
                </a:solidFill>
                <a:latin typeface="Arial" panose="020B0604020202020204" pitchFamily="34" charset="0"/>
                <a:cs typeface="Arial" panose="020B0604020202020204" pitchFamily="34" charset="0"/>
              </a:rPr>
              <a:t>indicates </a:t>
            </a:r>
            <a:r>
              <a:rPr lang="en-US" altLang="zh-CN" sz="1600" i="1" dirty="0" smtClean="0">
                <a:solidFill>
                  <a:schemeClr val="accent3"/>
                </a:solidFill>
                <a:latin typeface="Arial" panose="020B0604020202020204" pitchFamily="34" charset="0"/>
                <a:cs typeface="Arial" panose="020B0604020202020204" pitchFamily="34" charset="0"/>
              </a:rPr>
              <a:t>AS </a:t>
            </a:r>
            <a:r>
              <a:rPr lang="en-US" altLang="zh-CN" sz="1600" dirty="0" smtClean="0">
                <a:solidFill>
                  <a:schemeClr val="accent3"/>
                </a:solidFill>
                <a:latin typeface="Arial" panose="020B0604020202020204" pitchFamily="34" charset="0"/>
                <a:cs typeface="Arial" panose="020B0604020202020204" pitchFamily="34" charset="0"/>
              </a:rPr>
              <a:t>values </a:t>
            </a:r>
            <a:r>
              <a:rPr lang="en-US" altLang="zh-CN" sz="1600" dirty="0">
                <a:solidFill>
                  <a:schemeClr val="accent3"/>
                </a:solidFill>
                <a:latin typeface="Arial" panose="020B0604020202020204" pitchFamily="34" charset="0"/>
                <a:cs typeface="Arial" panose="020B0604020202020204" pitchFamily="34" charset="0"/>
              </a:rPr>
              <a:t>per each step.</a:t>
            </a:r>
            <a:endParaRPr lang="zh-CN" altLang="en-US" sz="1600" dirty="0">
              <a:solidFill>
                <a:schemeClr val="accent3"/>
              </a:solidFill>
              <a:latin typeface="Arial" panose="020B0604020202020204" pitchFamily="34" charset="0"/>
              <a:cs typeface="Arial" panose="020B0604020202020204" pitchFamily="34" charset="0"/>
            </a:endParaRPr>
          </a:p>
        </p:txBody>
      </p:sp>
      <p:sp>
        <p:nvSpPr>
          <p:cNvPr id="9" name="직사각형 8"/>
          <p:cNvSpPr/>
          <p:nvPr/>
        </p:nvSpPr>
        <p:spPr>
          <a:xfrm>
            <a:off x="5375729" y="3302275"/>
            <a:ext cx="3947885"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There </a:t>
            </a:r>
            <a:r>
              <a:rPr lang="en-US" altLang="zh-CN" dirty="0">
                <a:latin typeface="Arial" panose="020B0604020202020204" pitchFamily="34" charset="0"/>
                <a:cs typeface="Arial" panose="020B0604020202020204" pitchFamily="34" charset="0"/>
              </a:rPr>
              <a:t>is little difference </a:t>
            </a:r>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   according </a:t>
            </a:r>
            <a:r>
              <a:rPr lang="en-US" altLang="zh-CN" dirty="0">
                <a:latin typeface="Arial" panose="020B0604020202020204" pitchFamily="34" charset="0"/>
                <a:cs typeface="Arial" panose="020B0604020202020204" pitchFamily="34" charset="0"/>
              </a:rPr>
              <a:t>to the </a:t>
            </a:r>
            <a:r>
              <a:rPr lang="en-US" altLang="zh-CN" dirty="0" smtClean="0">
                <a:latin typeface="Arial" panose="020B0604020202020204" pitchFamily="34" charset="0"/>
                <a:cs typeface="Arial" panose="020B0604020202020204" pitchFamily="34" charset="0"/>
              </a:rPr>
              <a:t>orders of layers</a:t>
            </a:r>
          </a:p>
        </p:txBody>
      </p:sp>
      <p:sp>
        <p:nvSpPr>
          <p:cNvPr id="10" name="직사각형 9"/>
          <p:cNvSpPr/>
          <p:nvPr/>
        </p:nvSpPr>
        <p:spPr>
          <a:xfrm>
            <a:off x="6130930" y="5954513"/>
            <a:ext cx="2766327" cy="584775"/>
          </a:xfrm>
          <a:prstGeom prst="rect">
            <a:avLst/>
          </a:prstGeom>
        </p:spPr>
        <p:txBody>
          <a:bodyPr wrap="square">
            <a:spAutoFit/>
          </a:bodyPr>
          <a:lstStyle/>
          <a:p>
            <a:r>
              <a:rPr lang="en-US" altLang="zh-CN" sz="1600" dirty="0" smtClean="0">
                <a:solidFill>
                  <a:srgbClr val="3F6EAA"/>
                </a:solidFill>
                <a:latin typeface="Arial" panose="020B0604020202020204" pitchFamily="34" charset="0"/>
                <a:cs typeface="Arial" panose="020B0604020202020204" pitchFamily="34" charset="0"/>
              </a:rPr>
              <a:t>The </a:t>
            </a:r>
            <a:r>
              <a:rPr lang="en-US" altLang="zh-CN" sz="1600" dirty="0">
                <a:solidFill>
                  <a:srgbClr val="3F6EAA"/>
                </a:solidFill>
                <a:latin typeface="Arial" panose="020B0604020202020204" pitchFamily="34" charset="0"/>
                <a:cs typeface="Arial" panose="020B0604020202020204" pitchFamily="34" charset="0"/>
              </a:rPr>
              <a:t>arrow directions </a:t>
            </a:r>
            <a:r>
              <a:rPr lang="en-US" altLang="zh-CN" sz="1600" dirty="0" smtClean="0">
                <a:solidFill>
                  <a:srgbClr val="3F6EAA"/>
                </a:solidFill>
                <a:latin typeface="Arial" panose="020B0604020202020204" pitchFamily="34" charset="0"/>
                <a:cs typeface="Arial" panose="020B0604020202020204" pitchFamily="34" charset="0"/>
              </a:rPr>
              <a:t>does </a:t>
            </a:r>
          </a:p>
          <a:p>
            <a:r>
              <a:rPr lang="en-US" altLang="zh-CN" sz="1600" dirty="0" smtClean="0">
                <a:solidFill>
                  <a:srgbClr val="3F6EAA"/>
                </a:solidFill>
                <a:latin typeface="Arial" panose="020B0604020202020204" pitchFamily="34" charset="0"/>
                <a:cs typeface="Arial" panose="020B0604020202020204" pitchFamily="34" charset="0"/>
              </a:rPr>
              <a:t>not </a:t>
            </a:r>
            <a:r>
              <a:rPr lang="en-US" altLang="zh-CN" sz="1600" dirty="0">
                <a:solidFill>
                  <a:srgbClr val="3F6EAA"/>
                </a:solidFill>
                <a:latin typeface="Arial" panose="020B0604020202020204" pitchFamily="34" charset="0"/>
                <a:cs typeface="Arial" panose="020B0604020202020204" pitchFamily="34" charset="0"/>
              </a:rPr>
              <a:t>make different results</a:t>
            </a:r>
          </a:p>
        </p:txBody>
      </p:sp>
    </p:spTree>
    <p:extLst>
      <p:ext uri="{BB962C8B-B14F-4D97-AF65-F5344CB8AC3E}">
        <p14:creationId xmlns:p14="http://schemas.microsoft.com/office/powerpoint/2010/main" val="1410063701"/>
      </p:ext>
    </p:extLst>
  </p:cSld>
  <p:clrMapOvr>
    <a:masterClrMapping/>
  </p:clrMapOvr>
  <p:transition spd="med">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nodes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4" y="2068596"/>
            <a:ext cx="6059354" cy="4560804"/>
          </a:xfrm>
          <a:prstGeom prst="rect">
            <a:avLst/>
          </a:prstGeom>
        </p:spPr>
      </p:pic>
      <p:sp>
        <p:nvSpPr>
          <p:cNvPr id="7" name="직사각형 6"/>
          <p:cNvSpPr/>
          <p:nvPr/>
        </p:nvSpPr>
        <p:spPr>
          <a:xfrm>
            <a:off x="5196115" y="2583642"/>
            <a:ext cx="3947885" cy="3046988"/>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An order of nodes can be analyzed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communication method, such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discussion, conversation, and vote.</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sequential : discussion</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simultaneous : vote</a:t>
            </a: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nodes in layer A does not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make different results. </a:t>
            </a: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nodes in layer B makes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different results, such as fast and slow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consensus.</a:t>
            </a:r>
          </a:p>
        </p:txBody>
      </p:sp>
    </p:spTree>
    <p:extLst>
      <p:ext uri="{BB962C8B-B14F-4D97-AF65-F5344CB8AC3E}">
        <p14:creationId xmlns:p14="http://schemas.microsoft.com/office/powerpoint/2010/main" val="1608453505"/>
      </p:ext>
    </p:extLst>
  </p:cSld>
  <p:clrMapOvr>
    <a:masterClrMapping/>
  </p:clrMapOvr>
  <p:transition spd="med">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edges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4" y="1967794"/>
            <a:ext cx="6065358" cy="4592663"/>
          </a:xfrm>
          <a:prstGeom prst="rect">
            <a:avLst/>
          </a:prstGeom>
        </p:spPr>
      </p:pic>
      <p:sp>
        <p:nvSpPr>
          <p:cNvPr id="7" name="직사각형 6"/>
          <p:cNvSpPr/>
          <p:nvPr/>
        </p:nvSpPr>
        <p:spPr>
          <a:xfrm>
            <a:off x="5196115" y="2068596"/>
            <a:ext cx="3947885" cy="3662541"/>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Order of edges can be analyzed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node characteristics, such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‘rash’ and  ‘considerate’.</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sequential : rash(easy to be extreme)</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simultaneous : considerate</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(hard to be extreme)</a:t>
            </a: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edges in layer A makes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different result, such as consensus and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coexistence(not reaching consensus).</a:t>
            </a:r>
          </a:p>
          <a:p>
            <a:endParaRPr lang="en-US" altLang="zh-CN" sz="1600" dirty="0">
              <a:latin typeface="Arial" panose="020B0604020202020204" pitchFamily="34" charset="0"/>
              <a:cs typeface="Arial" panose="020B0604020202020204" pitchFamily="34" charset="0"/>
            </a:endParaRPr>
          </a:p>
          <a:p>
            <a:r>
              <a:rPr lang="en-US" altLang="zh-CN" sz="1400" dirty="0" smtClean="0">
                <a:solidFill>
                  <a:schemeClr val="accent3"/>
                </a:solidFill>
                <a:latin typeface="Arial" panose="020B0604020202020204" pitchFamily="34" charset="0"/>
                <a:cs typeface="Arial" panose="020B0604020202020204" pitchFamily="34" charset="0"/>
              </a:rPr>
              <a:t>* The order of edges in layer B is always </a:t>
            </a:r>
          </a:p>
          <a:p>
            <a:r>
              <a:rPr lang="en-US" altLang="zh-CN" sz="1400" dirty="0" smtClean="0">
                <a:solidFill>
                  <a:schemeClr val="accent3"/>
                </a:solidFill>
                <a:latin typeface="Arial" panose="020B0604020202020204" pitchFamily="34" charset="0"/>
                <a:cs typeface="Arial" panose="020B0604020202020204" pitchFamily="34" charset="0"/>
              </a:rPr>
              <a:t>  simultaneous because the dynamics </a:t>
            </a:r>
          </a:p>
          <a:p>
            <a:r>
              <a:rPr lang="en-US" altLang="zh-CN" sz="1400" dirty="0">
                <a:solidFill>
                  <a:schemeClr val="accent3"/>
                </a:solidFill>
                <a:latin typeface="Arial" panose="020B0604020202020204" pitchFamily="34" charset="0"/>
                <a:cs typeface="Arial" panose="020B0604020202020204" pitchFamily="34" charset="0"/>
              </a:rPr>
              <a:t> </a:t>
            </a:r>
            <a:r>
              <a:rPr lang="en-US" altLang="zh-CN" sz="1400" dirty="0" smtClean="0">
                <a:solidFill>
                  <a:schemeClr val="accent3"/>
                </a:solidFill>
                <a:latin typeface="Arial" panose="020B0604020202020204" pitchFamily="34" charset="0"/>
                <a:cs typeface="Arial" panose="020B0604020202020204" pitchFamily="34" charset="0"/>
              </a:rPr>
              <a:t> formula considers all connected nodes  </a:t>
            </a:r>
          </a:p>
          <a:p>
            <a:r>
              <a:rPr lang="en-US" altLang="zh-CN" sz="1400" dirty="0">
                <a:solidFill>
                  <a:schemeClr val="accent3"/>
                </a:solidFill>
                <a:latin typeface="Arial" panose="020B0604020202020204" pitchFamily="34" charset="0"/>
                <a:cs typeface="Arial" panose="020B0604020202020204" pitchFamily="34" charset="0"/>
              </a:rPr>
              <a:t> </a:t>
            </a:r>
            <a:r>
              <a:rPr lang="en-US" altLang="zh-CN" sz="1400" dirty="0" smtClean="0">
                <a:solidFill>
                  <a:schemeClr val="accent3"/>
                </a:solidFill>
                <a:latin typeface="Arial" panose="020B0604020202020204" pitchFamily="34" charset="0"/>
                <a:cs typeface="Arial" panose="020B0604020202020204" pitchFamily="34" charset="0"/>
              </a:rPr>
              <a:t> at the same time.</a:t>
            </a:r>
          </a:p>
        </p:txBody>
      </p:sp>
    </p:spTree>
    <p:extLst>
      <p:ext uri="{BB962C8B-B14F-4D97-AF65-F5344CB8AC3E}">
        <p14:creationId xmlns:p14="http://schemas.microsoft.com/office/powerpoint/2010/main" val="698074909"/>
      </p:ext>
    </p:extLst>
  </p:cSld>
  <p:clrMapOvr>
    <a:masterClrMapping/>
  </p:clrMapOvr>
  <p:transition spd="med">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with AS index</a:t>
            </a:r>
            <a:endParaRPr lang="en-US" altLang="zh-CN" b="1" dirty="0">
              <a:latin typeface="Arial" panose="020B0604020202020204" pitchFamily="34" charset="0"/>
              <a:cs typeface="Arial" panose="020B0604020202020204" pitchFamily="34" charset="0"/>
            </a:endParaRPr>
          </a:p>
        </p:txBody>
      </p:sp>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l="8104" t="10829" r="9396" b="5899"/>
          <a:stretch/>
        </p:blipFill>
        <p:spPr>
          <a:xfrm>
            <a:off x="422274" y="1967794"/>
            <a:ext cx="8302625" cy="4748850"/>
          </a:xfrm>
          <a:prstGeom prst="rect">
            <a:avLst/>
          </a:prstGeom>
        </p:spPr>
      </p:pic>
      <p:sp>
        <p:nvSpPr>
          <p:cNvPr id="8" name="직사각형 7"/>
          <p:cNvSpPr/>
          <p:nvPr/>
        </p:nvSpPr>
        <p:spPr>
          <a:xfrm>
            <a:off x="3664741" y="6024797"/>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Negative consensus</a:t>
            </a:r>
            <a:endParaRPr lang="en-US" altLang="zh-CN" sz="1200" dirty="0">
              <a:latin typeface="Arial" panose="020B0604020202020204" pitchFamily="34" charset="0"/>
              <a:cs typeface="Arial" panose="020B0604020202020204" pitchFamily="34" charset="0"/>
            </a:endParaRPr>
          </a:p>
        </p:txBody>
      </p:sp>
      <p:sp>
        <p:nvSpPr>
          <p:cNvPr id="9" name="직사각형 8"/>
          <p:cNvSpPr/>
          <p:nvPr/>
        </p:nvSpPr>
        <p:spPr>
          <a:xfrm>
            <a:off x="3664740" y="1791597"/>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Positive consensus</a:t>
            </a:r>
            <a:endParaRPr lang="en-US" altLang="zh-CN" sz="1200" dirty="0">
              <a:latin typeface="Arial" panose="020B0604020202020204" pitchFamily="34" charset="0"/>
              <a:cs typeface="Arial" panose="020B0604020202020204" pitchFamily="34" charset="0"/>
            </a:endParaRPr>
          </a:p>
        </p:txBody>
      </p:sp>
      <p:sp>
        <p:nvSpPr>
          <p:cNvPr id="10" name="직사각형 9"/>
          <p:cNvSpPr/>
          <p:nvPr/>
        </p:nvSpPr>
        <p:spPr>
          <a:xfrm>
            <a:off x="6014240" y="3926720"/>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Coexistence</a:t>
            </a:r>
            <a:endParaRPr lang="en-US" altLang="zh-C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5730527"/>
      </p:ext>
    </p:extLst>
  </p:cSld>
  <p:clrMapOvr>
    <a:masterClrMapping/>
  </p:clrMapOvr>
  <p:transition spd="med">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with CI index : 3 branch points are shown. </a:t>
            </a:r>
            <a:endParaRPr lang="en-US" altLang="zh-CN" b="1" dirty="0">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9306" t="10784" r="9583" b="5392"/>
          <a:stretch/>
        </p:blipFill>
        <p:spPr>
          <a:xfrm>
            <a:off x="431800" y="2068596"/>
            <a:ext cx="7874000" cy="4611144"/>
          </a:xfrm>
          <a:prstGeom prst="rect">
            <a:avLst/>
          </a:prstGeom>
        </p:spPr>
      </p:pic>
      <p:sp>
        <p:nvSpPr>
          <p:cNvPr id="5" name="타원 4"/>
          <p:cNvSpPr/>
          <p:nvPr/>
        </p:nvSpPr>
        <p:spPr>
          <a:xfrm>
            <a:off x="1009650" y="2800350"/>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6" name="타원 5"/>
          <p:cNvSpPr/>
          <p:nvPr/>
        </p:nvSpPr>
        <p:spPr>
          <a:xfrm>
            <a:off x="1376362" y="3993185"/>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7" name="타원 6"/>
          <p:cNvSpPr/>
          <p:nvPr/>
        </p:nvSpPr>
        <p:spPr>
          <a:xfrm>
            <a:off x="1590675" y="3593135"/>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8" name="직사각형 7"/>
          <p:cNvSpPr/>
          <p:nvPr/>
        </p:nvSpPr>
        <p:spPr>
          <a:xfrm>
            <a:off x="3092450" y="3576295"/>
            <a:ext cx="2552700" cy="1197940"/>
          </a:xfrm>
          <a:prstGeom prst="rect">
            <a:avLst/>
          </a:prstGeom>
          <a:noFill/>
          <a:ln w="158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9" name="직사각형 8"/>
          <p:cNvSpPr/>
          <p:nvPr/>
        </p:nvSpPr>
        <p:spPr>
          <a:xfrm>
            <a:off x="1495425" y="3127236"/>
            <a:ext cx="1228725" cy="276999"/>
          </a:xfrm>
          <a:prstGeom prst="rect">
            <a:avLst/>
          </a:prstGeom>
        </p:spPr>
        <p:txBody>
          <a:bodyPr wrap="square">
            <a:spAutoFit/>
          </a:bodyPr>
          <a:lstStyle/>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3 branch points</a:t>
            </a:r>
            <a:endParaRPr lang="en-US" altLang="zh-CN" sz="1200" dirty="0">
              <a:latin typeface="Arial" panose="020B0604020202020204" pitchFamily="34" charset="0"/>
              <a:cs typeface="Arial" panose="020B0604020202020204" pitchFamily="34" charset="0"/>
            </a:endParaRPr>
          </a:p>
        </p:txBody>
      </p:sp>
      <p:sp>
        <p:nvSpPr>
          <p:cNvPr id="10" name="직사각형 9"/>
          <p:cNvSpPr/>
          <p:nvPr/>
        </p:nvSpPr>
        <p:spPr>
          <a:xfrm>
            <a:off x="3236911" y="3649897"/>
            <a:ext cx="2408239" cy="276999"/>
          </a:xfrm>
          <a:prstGeom prst="rect">
            <a:avLst/>
          </a:prstGeom>
        </p:spPr>
        <p:txBody>
          <a:bodyPr wrap="square">
            <a:spAutoFit/>
          </a:bodyPr>
          <a:lstStyle/>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Transition to the opposite state</a:t>
            </a:r>
            <a:endParaRPr lang="en-US" altLang="zh-C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953230"/>
      </p:ext>
    </p:extLst>
  </p:cSld>
  <p:clrMapOvr>
    <a:masterClrMapping/>
  </p:clrMapOvr>
  <p:transition spd="med">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analysis</a:t>
            </a:r>
            <a:endParaRPr lang="en-US" altLang="zh-CN" b="1" dirty="0">
              <a:latin typeface="Arial" panose="020B0604020202020204" pitchFamily="34" charset="0"/>
              <a:cs typeface="Arial" panose="020B0604020202020204" pitchFamily="34" charset="0"/>
            </a:endParaRPr>
          </a:p>
        </p:txBody>
      </p:sp>
      <p:graphicFrame>
        <p:nvGraphicFramePr>
          <p:cNvPr id="8" name="표 7"/>
          <p:cNvGraphicFramePr>
            <a:graphicFrameLocks noGrp="1"/>
          </p:cNvGraphicFramePr>
          <p:nvPr>
            <p:extLst>
              <p:ext uri="{D42A27DB-BD31-4B8C-83A1-F6EECF244321}">
                <p14:modId xmlns:p14="http://schemas.microsoft.com/office/powerpoint/2010/main" val="1723144755"/>
              </p:ext>
            </p:extLst>
          </p:nvPr>
        </p:nvGraphicFramePr>
        <p:xfrm>
          <a:off x="346076" y="2049547"/>
          <a:ext cx="8169274" cy="2436727"/>
        </p:xfrm>
        <a:graphic>
          <a:graphicData uri="http://schemas.openxmlformats.org/drawingml/2006/table">
            <a:tbl>
              <a:tblPr firstRow="1" bandRow="1">
                <a:tableStyleId>{5C22544A-7EE6-4342-B048-85BDC9FD1C3A}</a:tableStyleId>
              </a:tblPr>
              <a:tblGrid>
                <a:gridCol w="2462453">
                  <a:extLst>
                    <a:ext uri="{9D8B030D-6E8A-4147-A177-3AD203B41FA5}">
                      <a16:colId xmlns:a16="http://schemas.microsoft.com/office/drawing/2014/main" val="1189430232"/>
                    </a:ext>
                  </a:extLst>
                </a:gridCol>
                <a:gridCol w="3010961">
                  <a:extLst>
                    <a:ext uri="{9D8B030D-6E8A-4147-A177-3AD203B41FA5}">
                      <a16:colId xmlns:a16="http://schemas.microsoft.com/office/drawing/2014/main" val="1840427967"/>
                    </a:ext>
                  </a:extLst>
                </a:gridCol>
                <a:gridCol w="2695860">
                  <a:extLst>
                    <a:ext uri="{9D8B030D-6E8A-4147-A177-3AD203B41FA5}">
                      <a16:colId xmlns:a16="http://schemas.microsoft.com/office/drawing/2014/main" val="3086845006"/>
                    </a:ext>
                  </a:extLst>
                </a:gridCol>
              </a:tblGrid>
              <a:tr h="711611">
                <a:tc>
                  <a:txBody>
                    <a:bodyPr/>
                    <a:lstStyle/>
                    <a:p>
                      <a:pPr algn="ctr"/>
                      <a:r>
                        <a:rPr lang="en-US" altLang="zh-CN" sz="1600" dirty="0" smtClean="0">
                          <a:latin typeface="Arial" panose="020B0604020202020204" pitchFamily="34" charset="0"/>
                          <a:cs typeface="Arial" panose="020B0604020202020204" pitchFamily="34" charset="0"/>
                        </a:rPr>
                        <a:t>1st</a:t>
                      </a:r>
                      <a:r>
                        <a:rPr lang="en-US" altLang="zh-CN" sz="1600" baseline="0" dirty="0" smtClean="0">
                          <a:latin typeface="Arial" panose="020B0604020202020204" pitchFamily="34" charset="0"/>
                          <a:cs typeface="Arial" panose="020B0604020202020204" pitchFamily="34" charset="0"/>
                        </a:rPr>
                        <a:t> B. P.</a:t>
                      </a:r>
                    </a:p>
                    <a:p>
                      <a:pPr algn="ctr"/>
                      <a:r>
                        <a:rPr lang="en-US" altLang="zh-CN" sz="1100" baseline="0" dirty="0" smtClean="0">
                          <a:latin typeface="Arial" panose="020B0604020202020204" pitchFamily="34" charset="0"/>
                          <a:cs typeface="Arial" panose="020B0604020202020204" pitchFamily="34" charset="0"/>
                        </a:rPr>
                        <a:t>Order of nodes in layer B</a:t>
                      </a:r>
                      <a:endParaRPr lang="zh-CN" altLang="en-US" sz="1100" dirty="0">
                        <a:latin typeface="Arial" panose="020B0604020202020204" pitchFamily="34" charset="0"/>
                        <a:cs typeface="Arial" panose="020B0604020202020204" pitchFamily="34" charset="0"/>
                      </a:endParaRPr>
                    </a:p>
                  </a:txBody>
                  <a:tcPr anchor="ctr"/>
                </a:tc>
                <a:tc>
                  <a:txBody>
                    <a:bodyPr/>
                    <a:lstStyle/>
                    <a:p>
                      <a:pPr algn="ctr"/>
                      <a:r>
                        <a:rPr lang="en-US" altLang="zh-CN" sz="1600" baseline="0" dirty="0" smtClean="0">
                          <a:latin typeface="Arial" panose="020B0604020202020204" pitchFamily="34" charset="0"/>
                          <a:cs typeface="Arial" panose="020B0604020202020204" pitchFamily="34" charset="0"/>
                        </a:rPr>
                        <a:t>2nd / 3rd B. P.</a:t>
                      </a:r>
                    </a:p>
                    <a:p>
                      <a:pPr algn="ctr"/>
                      <a:r>
                        <a:rPr lang="en-US" altLang="zh-CN" sz="1100" baseline="0" dirty="0" smtClean="0">
                          <a:latin typeface="Arial" panose="020B0604020202020204" pitchFamily="34" charset="0"/>
                          <a:cs typeface="Arial" panose="020B0604020202020204" pitchFamily="34" charset="0"/>
                        </a:rPr>
                        <a:t>Order of edges in layer A</a:t>
                      </a:r>
                      <a:endParaRPr lang="zh-CN" altLang="en-US" sz="11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Final state</a:t>
                      </a:r>
                      <a:endParaRPr lang="zh-CN"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47344598"/>
                  </a:ext>
                </a:extLst>
              </a:tr>
              <a:tr h="431279">
                <a:tc rowSpan="2">
                  <a:txBody>
                    <a:bodyPr/>
                    <a:lstStyle/>
                    <a:p>
                      <a:pPr algn="ctr"/>
                      <a:r>
                        <a:rPr lang="en-US" altLang="zh-CN" sz="1400" dirty="0" smtClean="0">
                          <a:latin typeface="Arial" panose="020B0604020202020204" pitchFamily="34" charset="0"/>
                          <a:cs typeface="Arial" panose="020B0604020202020204" pitchFamily="34" charset="0"/>
                        </a:rPr>
                        <a:t>Fast</a:t>
                      </a:r>
                    </a:p>
                    <a:p>
                      <a:pPr algn="ct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Positive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Fast positive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92883577"/>
                  </a:ext>
                </a:extLst>
              </a:tr>
              <a:tr h="431279">
                <a:tc vMerge="1">
                  <a:txBody>
                    <a:bodyPr/>
                    <a:lstStyle/>
                    <a:p>
                      <a:pPr algn="ct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Negative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Coexistence</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94312235"/>
                  </a:ext>
                </a:extLst>
              </a:tr>
              <a:tr h="431279">
                <a:tc rowSpan="2">
                  <a:txBody>
                    <a:bodyPr/>
                    <a:lstStyle/>
                    <a:p>
                      <a:pPr algn="ctr"/>
                      <a:r>
                        <a:rPr lang="en-US" altLang="zh-CN" sz="1400" dirty="0" smtClean="0">
                          <a:latin typeface="Arial" panose="020B0604020202020204" pitchFamily="34" charset="0"/>
                          <a:cs typeface="Arial" panose="020B0604020202020204" pitchFamily="34" charset="0"/>
                        </a:rPr>
                        <a:t>Slow</a:t>
                      </a:r>
                    </a:p>
                    <a:p>
                      <a:pPr algn="ct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Positive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Slow positive</a:t>
                      </a:r>
                      <a:r>
                        <a:rPr lang="en-US" altLang="zh-CN" sz="1400" baseline="0" dirty="0" smtClean="0">
                          <a:latin typeface="Arial" panose="020B0604020202020204" pitchFamily="34" charset="0"/>
                          <a:cs typeface="Arial" panose="020B0604020202020204" pitchFamily="34" charset="0"/>
                        </a:rPr>
                        <a:t>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11605685"/>
                  </a:ext>
                </a:extLst>
              </a:tr>
              <a:tr h="431279">
                <a:tc vMerge="1">
                  <a:txBody>
                    <a:bodyPr/>
                    <a:lstStyle/>
                    <a:p>
                      <a:pPr algn="ct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Negative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Slow negative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87635045"/>
                  </a:ext>
                </a:extLst>
              </a:tr>
            </a:tbl>
          </a:graphicData>
        </a:graphic>
      </p:graphicFrame>
      <p:sp>
        <p:nvSpPr>
          <p:cNvPr id="9" name="직사각형 8"/>
          <p:cNvSpPr/>
          <p:nvPr/>
        </p:nvSpPr>
        <p:spPr>
          <a:xfrm>
            <a:off x="0" y="4794889"/>
            <a:ext cx="9293995" cy="1461939"/>
          </a:xfrm>
          <a:prstGeom prst="rect">
            <a:avLst/>
          </a:prstGeom>
        </p:spPr>
        <p:txBody>
          <a:bodyPr wrap="square">
            <a:spAutoFit/>
          </a:bodyPr>
          <a:lstStyle/>
          <a:p>
            <a:pPr lvl="0">
              <a:spcBef>
                <a:spcPts val="1000"/>
              </a:spcBef>
              <a:buClr>
                <a:srgbClr val="004098"/>
              </a:buClr>
              <a:buSzPct val="100000"/>
            </a:pPr>
            <a:r>
              <a:rPr lang="en-US" altLang="zh-CN" sz="1600" dirty="0" smtClean="0">
                <a:latin typeface="Arial" panose="020B0604020202020204" pitchFamily="34" charset="0"/>
                <a:cs typeface="Arial" panose="020B0604020202020204" pitchFamily="34" charset="0"/>
              </a:rPr>
              <a:t>   - As the first branch point, order of nodes in layer B has </a:t>
            </a: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a vital role for making consensus time, </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such as fast and slow</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 As the second and third points, order of edges in layer A is very influential for determining </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the final state, such as positive, negative, and sometimes mixed.</a:t>
            </a:r>
            <a:endParaRPr lang="en-US" altLang="zh-C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8413548"/>
      </p:ext>
    </p:extLst>
  </p:cSld>
  <p:clrMapOvr>
    <a:masterClrMapping/>
  </p:clrMapOvr>
  <p:transition spd="med">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5" y="1598462"/>
            <a:ext cx="9293995" cy="526297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Conclusion</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Networks with simultaneous rules tend to make slow consensus or coexistence,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sometimes make the transition to the opposite state.</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Networks with sequential rules tend to make fast consensus</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 order of nodes in layer B is very important for determining consensus time.</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It is analyzed that communication method affects the consensus time.</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 order of edges in layer A is very influential for determining the final states,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such as same orientation consensus, opposite orientation consensus, and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r>
              <a:rPr lang="en-US" altLang="zh-CN" spc="-20" dirty="0" smtClean="0">
                <a:latin typeface="Arial" panose="020B0604020202020204" pitchFamily="34" charset="0"/>
                <a:cs typeface="Arial" panose="020B0604020202020204" pitchFamily="34" charset="0"/>
              </a:rPr>
              <a:t>coexistence. It is analyzed that node characteristics make the final state of a network.</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454230"/>
      </p:ext>
    </p:extLst>
  </p:cSld>
  <p:clrMapOvr>
    <a:masterClrMapping/>
  </p:clrMapOvr>
  <p:transition spd="med">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567" y="1631203"/>
            <a:ext cx="10265167" cy="5324535"/>
          </a:xfrm>
          <a:prstGeom prst="rect">
            <a:avLst/>
          </a:prstGeom>
        </p:spPr>
        <p:txBody>
          <a:bodyPr wrap="square">
            <a:spAutoFit/>
          </a:bodyPr>
          <a:lstStyle/>
          <a:p>
            <a:pPr marL="228600" indent="-228600">
              <a:spcBef>
                <a:spcPts val="600"/>
              </a:spcBef>
              <a:buClr>
                <a:srgbClr val="004098"/>
              </a:buClr>
              <a:buSzPct val="100000"/>
              <a:buFont typeface="Calibri" panose="020F0502020204030204" pitchFamily="34" charset="0"/>
              <a:buChar char="▪"/>
            </a:pPr>
            <a:r>
              <a:rPr lang="en-US" altLang="zh-CN" b="1" dirty="0">
                <a:solidFill>
                  <a:srgbClr val="000000"/>
                </a:solidFill>
                <a:latin typeface="Arial" panose="020B0604020202020204" pitchFamily="34" charset="0"/>
                <a:cs typeface="Arial" panose="020B0604020202020204" pitchFamily="34" charset="0"/>
              </a:rPr>
              <a:t>Method for selecting key </a:t>
            </a:r>
            <a:r>
              <a:rPr lang="en-US" altLang="zh-CN" b="1" dirty="0" smtClean="0">
                <a:solidFill>
                  <a:srgbClr val="000000"/>
                </a:solidFill>
                <a:latin typeface="Arial" panose="020B0604020202020204" pitchFamily="34" charset="0"/>
                <a:cs typeface="Arial" panose="020B0604020202020204" pitchFamily="34" charset="0"/>
              </a:rPr>
              <a:t>nodes </a:t>
            </a: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 In order to demonstrate the influence of key nodes, we use stubborn nodes, </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which do not change their states during the opinion evolution. </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Stubborn nodes are selected by using some indexes, node centralities, such as </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degree,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and  combinations of them.</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steps are as follows :  </a:t>
            </a: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endParaRPr lang="en-US" altLang="zh-CN" b="1" dirty="0" smtClean="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endParaRPr lang="en-US" altLang="zh-CN" b="1"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smtClean="0">
              <a:solidFill>
                <a:schemeClr val="accent1"/>
              </a:solidFill>
              <a:latin typeface="Arial" panose="020B0604020202020204" pitchFamily="34" charset="0"/>
              <a:cs typeface="Arial" panose="020B0604020202020204" pitchFamily="34" charset="0"/>
            </a:endParaRPr>
          </a:p>
        </p:txBody>
      </p:sp>
      <p:sp>
        <p:nvSpPr>
          <p:cNvPr id="2" name="모서리가 둥근 직사각형 1"/>
          <p:cNvSpPr/>
          <p:nvPr/>
        </p:nvSpPr>
        <p:spPr>
          <a:xfrm>
            <a:off x="273413" y="3813628"/>
            <a:ext cx="8652510" cy="2877458"/>
          </a:xfrm>
          <a:prstGeom prst="roundRect">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①</a:t>
            </a:r>
            <a:r>
              <a:rPr lang="en-US" altLang="zh-CN" dirty="0">
                <a:solidFill>
                  <a:schemeClr val="tx1"/>
                </a:solidFill>
                <a:latin typeface="Arial" panose="020B0604020202020204" pitchFamily="34" charset="0"/>
                <a:cs typeface="Arial" panose="020B0604020202020204" pitchFamily="34" charset="0"/>
              </a:rPr>
              <a:t> As initial conditions, </a:t>
            </a:r>
            <a:r>
              <a:rPr lang="en-US" altLang="zh-CN" dirty="0" smtClean="0">
                <a:solidFill>
                  <a:schemeClr val="tx1"/>
                </a:solidFill>
                <a:latin typeface="Arial" panose="020B0604020202020204" pitchFamily="34" charset="0"/>
                <a:cs typeface="Arial" panose="020B0604020202020204" pitchFamily="34" charset="0"/>
              </a:rPr>
              <a:t>a layer is selected to identify key nodes, and parameters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are set to be the opposite consensus state with the selected layer. </a:t>
            </a:r>
          </a:p>
          <a:p>
            <a:pPr algn="just">
              <a:lnSpc>
                <a:spcPct val="150000"/>
              </a:lnSpc>
            </a:pPr>
            <a:r>
              <a:rPr lang="zh-CN" altLang="zh-CN" dirty="0" smtClean="0">
                <a:solidFill>
                  <a:schemeClr val="tx1"/>
                </a:solidFill>
                <a:latin typeface="Arial" panose="020B0604020202020204" pitchFamily="34" charset="0"/>
                <a:cs typeface="Arial" panose="020B0604020202020204" pitchFamily="34" charset="0"/>
              </a:rPr>
              <a:t>②</a:t>
            </a:r>
            <a:r>
              <a:rPr lang="en-US" altLang="zh-CN" dirty="0" smtClean="0">
                <a:solidFill>
                  <a:schemeClr val="tx1"/>
                </a:solidFill>
                <a:latin typeface="Arial" panose="020B0604020202020204" pitchFamily="34" charset="0"/>
                <a:cs typeface="Arial" panose="020B0604020202020204" pitchFamily="34" charset="0"/>
              </a:rPr>
              <a:t> The </a:t>
            </a:r>
            <a:r>
              <a:rPr lang="en-US" altLang="zh-CN" dirty="0">
                <a:solidFill>
                  <a:schemeClr val="tx1"/>
                </a:solidFill>
                <a:latin typeface="Arial" panose="020B0604020202020204" pitchFamily="34" charset="0"/>
                <a:cs typeface="Arial" panose="020B0604020202020204" pitchFamily="34" charset="0"/>
              </a:rPr>
              <a:t>centralities of all nodes are calculated and ranked as orders.</a:t>
            </a:r>
            <a:r>
              <a:rPr lang="en-US" altLang="zh-CN" dirty="0" smtClean="0">
                <a:solidFill>
                  <a:schemeClr val="tx1"/>
                </a:solidFill>
                <a:latin typeface="Arial" panose="020B0604020202020204" pitchFamily="34" charset="0"/>
                <a:cs typeface="Arial" panose="020B0604020202020204" pitchFamily="34" charset="0"/>
              </a:rPr>
              <a:t> </a:t>
            </a:r>
          </a:p>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③ </a:t>
            </a:r>
            <a:r>
              <a:rPr lang="en-US" altLang="zh-CN" dirty="0" smtClean="0">
                <a:solidFill>
                  <a:schemeClr val="tx1"/>
                </a:solidFill>
                <a:latin typeface="Arial" panose="020B0604020202020204" pitchFamily="34" charset="0"/>
                <a:cs typeface="Arial" panose="020B0604020202020204" pitchFamily="34" charset="0"/>
              </a:rPr>
              <a:t>The ratio of stubborn nodes are increased according to ranked order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until the average state of a network has different states.</a:t>
            </a:r>
          </a:p>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④</a:t>
            </a:r>
            <a:r>
              <a:rPr lang="en-US" altLang="zh-CN" dirty="0" smtClean="0">
                <a:solidFill>
                  <a:schemeClr val="tx1"/>
                </a:solidFill>
                <a:latin typeface="Arial" panose="020B0604020202020204" pitchFamily="34" charset="0"/>
                <a:cs typeface="Arial" panose="020B0604020202020204" pitchFamily="34" charset="0"/>
              </a:rPr>
              <a:t> By the summation of AS(Average State), it is measured which index is the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most powerful for selecting key nodes. </a:t>
            </a:r>
          </a:p>
        </p:txBody>
      </p:sp>
      <p:sp>
        <p:nvSpPr>
          <p:cNvPr id="6"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Tree>
    <p:extLst>
      <p:ext uri="{BB962C8B-B14F-4D97-AF65-F5344CB8AC3E}">
        <p14:creationId xmlns:p14="http://schemas.microsoft.com/office/powerpoint/2010/main" val="3452406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566" y="1579248"/>
            <a:ext cx="9459294" cy="5109091"/>
          </a:xfrm>
          <a:prstGeom prst="rect">
            <a:avLst/>
          </a:prstGeom>
        </p:spPr>
        <p:txBody>
          <a:bodyPr wrap="square">
            <a:spAutoFit/>
          </a:bodyPr>
          <a:lstStyle/>
          <a:p>
            <a:pPr marL="228600" lvl="0" indent="-228600">
              <a:spcBef>
                <a:spcPts val="6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Single Indicators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Closeness,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Degree, Eigenvector</a:t>
            </a: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r>
              <a:rPr lang="en-US" altLang="zh-CN" b="1" dirty="0">
                <a:solidFill>
                  <a:srgbClr val="000000"/>
                </a:solidFill>
                <a:latin typeface="Arial" panose="020B0604020202020204" pitchFamily="34" charset="0"/>
                <a:cs typeface="Arial" panose="020B0604020202020204" pitchFamily="34" charset="0"/>
              </a:rPr>
              <a:t>Multiple </a:t>
            </a:r>
            <a:r>
              <a:rPr lang="en-US" altLang="zh-CN" b="1" dirty="0" smtClean="0">
                <a:solidFill>
                  <a:srgbClr val="000000"/>
                </a:solidFill>
                <a:latin typeface="Arial" panose="020B0604020202020204" pitchFamily="34" charset="0"/>
                <a:cs typeface="Arial" panose="020B0604020202020204" pitchFamily="34" charset="0"/>
              </a:rPr>
              <a:t>Indicators : calculated by the summation of node centrality ranks  </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lnSpc>
                <a:spcPct val="150000"/>
              </a:lnSpc>
              <a:spcBef>
                <a:spcPts val="600"/>
              </a:spcBef>
              <a:buClr>
                <a:srgbClr val="004098"/>
              </a:buClr>
              <a:buSzPct val="100000"/>
            </a:pPr>
            <a:r>
              <a:rPr lang="en-US" altLang="zh-CN" dirty="0" smtClean="0">
                <a:solidFill>
                  <a:schemeClr val="accent1"/>
                </a:solidFill>
                <a:latin typeface="Arial" panose="020B0604020202020204" pitchFamily="34" charset="0"/>
                <a:cs typeface="Arial" panose="020B0604020202020204" pitchFamily="34" charset="0"/>
              </a:rPr>
              <a:t>    * ex) </a:t>
            </a:r>
            <a:r>
              <a:rPr lang="en-US" altLang="zh-CN" dirty="0" err="1" smtClean="0">
                <a:solidFill>
                  <a:schemeClr val="accent1"/>
                </a:solidFill>
                <a:latin typeface="Arial" panose="020B0604020202020204" pitchFamily="34" charset="0"/>
                <a:cs typeface="Arial" panose="020B0604020202020204" pitchFamily="34" charset="0"/>
              </a:rPr>
              <a:t>Pagerank</a:t>
            </a:r>
            <a:r>
              <a:rPr lang="en-US" altLang="zh-CN" dirty="0" smtClean="0">
                <a:solidFill>
                  <a:schemeClr val="accent1"/>
                </a:solidFill>
                <a:latin typeface="Arial" panose="020B0604020202020204" pitchFamily="34" charset="0"/>
                <a:cs typeface="Arial" panose="020B0604020202020204" pitchFamily="34" charset="0"/>
              </a:rPr>
              <a:t> </a:t>
            </a:r>
            <a:r>
              <a:rPr lang="en-US" altLang="zh-CN" dirty="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Degree(PR+DE), </a:t>
            </a:r>
            <a:r>
              <a:rPr lang="en-US" altLang="zh-CN" dirty="0" err="1">
                <a:solidFill>
                  <a:schemeClr val="accent1"/>
                </a:solidFill>
                <a:latin typeface="Arial" panose="020B0604020202020204" pitchFamily="34" charset="0"/>
                <a:cs typeface="Arial" panose="020B0604020202020204" pitchFamily="34" charset="0"/>
              </a:rPr>
              <a:t>Pagerank</a:t>
            </a:r>
            <a:r>
              <a:rPr lang="en-US" altLang="zh-CN" dirty="0">
                <a:solidFill>
                  <a:schemeClr val="accent1"/>
                </a:solidFill>
                <a:latin typeface="Arial" panose="020B0604020202020204" pitchFamily="34" charset="0"/>
                <a:cs typeface="Arial" panose="020B0604020202020204" pitchFamily="34" charset="0"/>
              </a:rPr>
              <a:t> + Degree + </a:t>
            </a:r>
            <a:r>
              <a:rPr lang="en-US" altLang="zh-CN" dirty="0" err="1" smtClean="0">
                <a:solidFill>
                  <a:schemeClr val="accent1"/>
                </a:solidFill>
                <a:latin typeface="Arial" panose="020B0604020202020204" pitchFamily="34" charset="0"/>
                <a:cs typeface="Arial" panose="020B0604020202020204" pitchFamily="34" charset="0"/>
              </a:rPr>
              <a:t>Betweenness</a:t>
            </a:r>
            <a:r>
              <a:rPr lang="en-US" altLang="zh-CN" dirty="0" smtClean="0">
                <a:solidFill>
                  <a:schemeClr val="accent1"/>
                </a:solidFill>
                <a:latin typeface="Arial" panose="020B0604020202020204" pitchFamily="34" charset="0"/>
                <a:cs typeface="Arial" panose="020B0604020202020204" pitchFamily="34" charset="0"/>
              </a:rPr>
              <a:t>(PR+DE+BE) </a:t>
            </a:r>
          </a:p>
        </p:txBody>
      </p:sp>
      <p:sp>
        <p:nvSpPr>
          <p:cNvPr id="5" name="모서리가 둥근 직사각형 4"/>
          <p:cNvSpPr/>
          <p:nvPr/>
        </p:nvSpPr>
        <p:spPr>
          <a:xfrm>
            <a:off x="49523" y="3078099"/>
            <a:ext cx="8963847" cy="3104987"/>
          </a:xfrm>
          <a:prstGeom prst="roundRect">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①</a:t>
            </a: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Several efficient single indicators are selected.(</a:t>
            </a:r>
            <a:r>
              <a:rPr lang="en-US" altLang="zh-CN" dirty="0" err="1" smtClean="0">
                <a:solidFill>
                  <a:schemeClr val="tx1"/>
                </a:solidFill>
                <a:latin typeface="Arial" panose="020B0604020202020204" pitchFamily="34" charset="0"/>
                <a:cs typeface="Arial" panose="020B0604020202020204" pitchFamily="34" charset="0"/>
              </a:rPr>
              <a:t>Pagerank</a:t>
            </a:r>
            <a:r>
              <a:rPr lang="en-US" altLang="zh-CN" dirty="0" smtClean="0">
                <a:solidFill>
                  <a:schemeClr val="tx1"/>
                </a:solidFill>
                <a:latin typeface="Arial" panose="020B0604020202020204" pitchFamily="34" charset="0"/>
                <a:cs typeface="Arial" panose="020B0604020202020204" pitchFamily="34" charset="0"/>
              </a:rPr>
              <a:t>, Degree, </a:t>
            </a:r>
            <a:r>
              <a:rPr lang="en-US" altLang="zh-CN" dirty="0" err="1" smtClean="0">
                <a:solidFill>
                  <a:schemeClr val="tx1"/>
                </a:solidFill>
                <a:latin typeface="Arial" panose="020B0604020202020204" pitchFamily="34" charset="0"/>
                <a:cs typeface="Arial" panose="020B0604020202020204" pitchFamily="34" charset="0"/>
              </a:rPr>
              <a:t>Betweenness</a:t>
            </a:r>
            <a:r>
              <a:rPr lang="en-US" altLang="zh-CN" dirty="0" smtClean="0">
                <a:solidFill>
                  <a:schemeClr val="tx1"/>
                </a:solidFill>
                <a:latin typeface="Arial" panose="020B0604020202020204" pitchFamily="34" charset="0"/>
                <a:cs typeface="Arial" panose="020B0604020202020204" pitchFamily="34" charset="0"/>
              </a:rPr>
              <a:t>)</a:t>
            </a:r>
            <a:endParaRPr lang="en-US" altLang="zh-CN" dirty="0">
              <a:solidFill>
                <a:schemeClr val="tx1"/>
              </a:solidFill>
              <a:latin typeface="Arial" panose="020B0604020202020204" pitchFamily="34" charset="0"/>
              <a:cs typeface="Arial" panose="020B0604020202020204" pitchFamily="34" charset="0"/>
            </a:endParaRPr>
          </a:p>
          <a:p>
            <a:pPr algn="just">
              <a:lnSpc>
                <a:spcPct val="150000"/>
              </a:lnSpc>
            </a:pPr>
            <a:r>
              <a:rPr lang="zh-CN" altLang="zh-CN" dirty="0" smtClean="0">
                <a:solidFill>
                  <a:schemeClr val="tx1"/>
                </a:solidFill>
                <a:latin typeface="Arial" panose="020B0604020202020204" pitchFamily="34" charset="0"/>
                <a:cs typeface="Arial" panose="020B0604020202020204" pitchFamily="34" charset="0"/>
              </a:rPr>
              <a:t>②</a:t>
            </a:r>
            <a:r>
              <a:rPr lang="en-US" altLang="zh-CN" dirty="0" smtClean="0">
                <a:solidFill>
                  <a:schemeClr val="tx1"/>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All nodes are ranked by each selected node centralities</a:t>
            </a:r>
            <a:r>
              <a:rPr lang="en-US" altLang="zh-CN" dirty="0" smtClean="0">
                <a:solidFill>
                  <a:schemeClr val="tx1"/>
                </a:solidFill>
                <a:latin typeface="Arial" panose="020B0604020202020204" pitchFamily="34" charset="0"/>
                <a:cs typeface="Arial" panose="020B0604020202020204" pitchFamily="34" charset="0"/>
              </a:rPr>
              <a:t>.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Combined </a:t>
            </a:r>
            <a:r>
              <a:rPr lang="en-US" altLang="zh-CN" dirty="0">
                <a:solidFill>
                  <a:schemeClr val="tx1"/>
                </a:solidFill>
                <a:latin typeface="Arial" panose="020B0604020202020204" pitchFamily="34" charset="0"/>
                <a:cs typeface="Arial" panose="020B0604020202020204" pitchFamily="34" charset="0"/>
              </a:rPr>
              <a:t>node centrality is the summation of all ranks which a node has.</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All </a:t>
            </a:r>
            <a:r>
              <a:rPr lang="en-US" altLang="zh-CN" dirty="0">
                <a:solidFill>
                  <a:srgbClr val="000000"/>
                </a:solidFill>
                <a:latin typeface="Arial" panose="020B0604020202020204" pitchFamily="34" charset="0"/>
                <a:cs typeface="Arial" panose="020B0604020202020204" pitchFamily="34" charset="0"/>
              </a:rPr>
              <a:t>nodes are ranked again by combined node centrality.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As the combined node centrality is smaller, a node are ranked higher.)        </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zh-CN" altLang="en-US" dirty="0" smtClean="0">
                <a:solidFill>
                  <a:schemeClr val="tx1"/>
                </a:solidFill>
                <a:latin typeface="Arial" panose="020B0604020202020204" pitchFamily="34" charset="0"/>
                <a:cs typeface="Arial" panose="020B0604020202020204" pitchFamily="34" charset="0"/>
              </a:rPr>
              <a:t>③ </a:t>
            </a:r>
            <a:r>
              <a:rPr lang="en-US" altLang="zh-CN" dirty="0">
                <a:solidFill>
                  <a:srgbClr val="000000"/>
                </a:solidFill>
                <a:latin typeface="Arial" panose="020B0604020202020204" pitchFamily="34" charset="0"/>
                <a:cs typeface="Arial" panose="020B0604020202020204" pitchFamily="34" charset="0"/>
              </a:rPr>
              <a:t>The nodes </a:t>
            </a:r>
            <a:r>
              <a:rPr lang="en-US" altLang="zh-CN" dirty="0" smtClean="0">
                <a:solidFill>
                  <a:srgbClr val="000000"/>
                </a:solidFill>
                <a:latin typeface="Arial" panose="020B0604020202020204" pitchFamily="34" charset="0"/>
                <a:cs typeface="Arial" panose="020B0604020202020204" pitchFamily="34" charset="0"/>
              </a:rPr>
              <a:t>are </a:t>
            </a:r>
            <a:r>
              <a:rPr lang="en-US" altLang="zh-CN" dirty="0">
                <a:solidFill>
                  <a:srgbClr val="000000"/>
                </a:solidFill>
                <a:latin typeface="Arial" panose="020B0604020202020204" pitchFamily="34" charset="0"/>
                <a:cs typeface="Arial" panose="020B0604020202020204" pitchFamily="34" charset="0"/>
              </a:rPr>
              <a:t>deactivated from high ranked order until the state </a:t>
            </a:r>
            <a:r>
              <a:rPr lang="en-US" altLang="zh-CN" dirty="0" smtClean="0">
                <a:solidFill>
                  <a:srgbClr val="000000"/>
                </a:solidFill>
                <a:latin typeface="Arial" panose="020B0604020202020204" pitchFamily="34" charset="0"/>
                <a:cs typeface="Arial" panose="020B0604020202020204" pitchFamily="34" charset="0"/>
              </a:rPr>
              <a:t>of</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network </a:t>
            </a:r>
            <a:r>
              <a:rPr lang="en-US" altLang="zh-CN" dirty="0">
                <a:solidFill>
                  <a:srgbClr val="000000"/>
                </a:solidFill>
                <a:latin typeface="Arial" panose="020B0604020202020204" pitchFamily="34" charset="0"/>
                <a:cs typeface="Arial" panose="020B0604020202020204" pitchFamily="34" charset="0"/>
              </a:rPr>
              <a:t>has significant difference</a:t>
            </a:r>
          </a:p>
        </p:txBody>
      </p:sp>
      <p:sp>
        <p:nvSpPr>
          <p:cNvPr id="6" name="제목 2"/>
          <p:cNvSpPr txBox="1">
            <a:spLocks/>
          </p:cNvSpPr>
          <p:nvPr/>
        </p:nvSpPr>
        <p:spPr>
          <a:xfrm>
            <a:off x="49524" y="923477"/>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smtClean="0"/>
              <a:t>Influences of key nodes on competition</a:t>
            </a:r>
            <a:endParaRPr lang="zh-CN" altLang="en-US" dirty="0"/>
          </a:p>
        </p:txBody>
      </p:sp>
    </p:spTree>
    <p:extLst>
      <p:ext uri="{BB962C8B-B14F-4D97-AF65-F5344CB8AC3E}">
        <p14:creationId xmlns:p14="http://schemas.microsoft.com/office/powerpoint/2010/main" val="2645925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 y="1681092"/>
            <a:ext cx="9616967" cy="646331"/>
          </a:xfrm>
          <a:prstGeom prst="rect">
            <a:avLst/>
          </a:prstGeom>
        </p:spPr>
        <p:txBody>
          <a:bodyPr wrap="square">
            <a:spAutoFit/>
          </a:bodyPr>
          <a:lstStyle/>
          <a:p>
            <a:r>
              <a:rPr lang="en-US" altLang="zh-CN" spc="-30" dirty="0">
                <a:solidFill>
                  <a:srgbClr val="000000"/>
                </a:solidFill>
                <a:latin typeface="Arial" panose="020B0604020202020204" pitchFamily="34" charset="0"/>
                <a:cs typeface="Arial" panose="020B0604020202020204" pitchFamily="34" charset="0"/>
              </a:rPr>
              <a:t>Many previous researches </a:t>
            </a:r>
            <a:r>
              <a:rPr lang="en-US" altLang="zh-CN" spc="-30" dirty="0" smtClean="0">
                <a:solidFill>
                  <a:srgbClr val="000000"/>
                </a:solidFill>
                <a:latin typeface="Arial" panose="020B0604020202020204" pitchFamily="34" charset="0"/>
                <a:cs typeface="Arial" panose="020B0604020202020204" pitchFamily="34" charset="0"/>
              </a:rPr>
              <a:t>have focused </a:t>
            </a:r>
            <a:r>
              <a:rPr lang="en-US" altLang="zh-CN" spc="-30" dirty="0">
                <a:solidFill>
                  <a:srgbClr val="000000"/>
                </a:solidFill>
                <a:latin typeface="Arial" panose="020B0604020202020204" pitchFamily="34" charset="0"/>
                <a:cs typeface="Arial" panose="020B0604020202020204" pitchFamily="34" charset="0"/>
              </a:rPr>
              <a:t>on studying </a:t>
            </a:r>
            <a:r>
              <a:rPr lang="en-US" altLang="zh-CN" spc="-30" dirty="0" smtClean="0">
                <a:solidFill>
                  <a:srgbClr val="000000"/>
                </a:solidFill>
                <a:latin typeface="Arial" panose="020B0604020202020204" pitchFamily="34" charset="0"/>
                <a:cs typeface="Arial" panose="020B0604020202020204" pitchFamily="34" charset="0"/>
              </a:rPr>
              <a:t>the interaction </a:t>
            </a:r>
            <a:r>
              <a:rPr lang="en-US" altLang="zh-CN" spc="-30" dirty="0">
                <a:solidFill>
                  <a:srgbClr val="000000"/>
                </a:solidFill>
                <a:latin typeface="Arial" panose="020B0604020202020204" pitchFamily="34" charset="0"/>
                <a:cs typeface="Arial" panose="020B0604020202020204" pitchFamily="34" charset="0"/>
              </a:rPr>
              <a:t>on </a:t>
            </a:r>
            <a:r>
              <a:rPr lang="en-US" altLang="zh-CN" spc="-30" dirty="0" smtClean="0">
                <a:solidFill>
                  <a:srgbClr val="000000"/>
                </a:solidFill>
                <a:latin typeface="Arial" panose="020B0604020202020204" pitchFamily="34" charset="0"/>
                <a:cs typeface="Arial" panose="020B0604020202020204" pitchFamily="34" charset="0"/>
              </a:rPr>
              <a:t>an </a:t>
            </a:r>
            <a:r>
              <a:rPr lang="en-US" altLang="zh-CN" spc="-30" dirty="0">
                <a:solidFill>
                  <a:srgbClr val="000000"/>
                </a:solidFill>
                <a:latin typeface="Arial" panose="020B0604020202020204" pitchFamily="34" charset="0"/>
                <a:cs typeface="Arial" panose="020B0604020202020204" pitchFamily="34" charset="0"/>
              </a:rPr>
              <a:t>isolated network.</a:t>
            </a:r>
          </a:p>
          <a:p>
            <a:r>
              <a:rPr lang="en-US" altLang="zh-CN" dirty="0">
                <a:solidFill>
                  <a:srgbClr val="000000"/>
                </a:solidFill>
                <a:latin typeface="Arial" panose="020B0604020202020204" pitchFamily="34" charset="0"/>
                <a:cs typeface="Arial" panose="020B0604020202020204" pitchFamily="34" charset="0"/>
              </a:rPr>
              <a:t>However, </a:t>
            </a:r>
            <a:r>
              <a:rPr lang="en-US" altLang="zh-CN" dirty="0" smtClean="0">
                <a:solidFill>
                  <a:srgbClr val="000000"/>
                </a:solidFill>
                <a:latin typeface="Arial" panose="020B0604020202020204" pitchFamily="34" charset="0"/>
                <a:cs typeface="Arial" panose="020B0604020202020204" pitchFamily="34" charset="0"/>
              </a:rPr>
              <a:t>real-world </a:t>
            </a:r>
            <a:r>
              <a:rPr lang="en-US" altLang="zh-CN" dirty="0">
                <a:solidFill>
                  <a:srgbClr val="000000"/>
                </a:solidFill>
                <a:latin typeface="Arial" panose="020B0604020202020204" pitchFamily="34" charset="0"/>
                <a:cs typeface="Arial" panose="020B0604020202020204" pitchFamily="34" charset="0"/>
              </a:rPr>
              <a:t>systems are not isolated, </a:t>
            </a:r>
            <a:r>
              <a:rPr lang="en-US" altLang="zh-CN" dirty="0" smtClean="0">
                <a:solidFill>
                  <a:srgbClr val="000000"/>
                </a:solidFill>
                <a:latin typeface="Arial" panose="020B0604020202020204" pitchFamily="34" charset="0"/>
                <a:cs typeface="Arial" panose="020B0604020202020204" pitchFamily="34" charset="0"/>
              </a:rPr>
              <a:t>and they interact </a:t>
            </a:r>
            <a:r>
              <a:rPr lang="en-US" altLang="zh-CN" dirty="0">
                <a:solidFill>
                  <a:srgbClr val="000000"/>
                </a:solidFill>
                <a:latin typeface="Arial" panose="020B0604020202020204" pitchFamily="34" charset="0"/>
                <a:cs typeface="Arial" panose="020B0604020202020204" pitchFamily="34" charset="0"/>
              </a:rPr>
              <a:t>with </a:t>
            </a:r>
            <a:r>
              <a:rPr lang="en-US" altLang="zh-CN" dirty="0" smtClean="0">
                <a:solidFill>
                  <a:srgbClr val="000000"/>
                </a:solidFill>
                <a:latin typeface="Arial" panose="020B0604020202020204" pitchFamily="34" charset="0"/>
                <a:cs typeface="Arial" panose="020B0604020202020204" pitchFamily="34" charset="0"/>
              </a:rPr>
              <a:t>other layers.</a:t>
            </a:r>
            <a:endParaRPr lang="en-US" altLang="zh-CN" dirty="0">
              <a:solidFill>
                <a:srgbClr val="000000"/>
              </a:solidFill>
              <a:latin typeface="Arial" panose="020B0604020202020204" pitchFamily="34" charset="0"/>
              <a:cs typeface="Arial" panose="020B0604020202020204" pitchFamily="34" charset="0"/>
            </a:endParaRPr>
          </a:p>
        </p:txBody>
      </p:sp>
      <p:sp>
        <p:nvSpPr>
          <p:cNvPr id="13" name="제목 2"/>
          <p:cNvSpPr>
            <a:spLocks noGrp="1"/>
          </p:cNvSpPr>
          <p:nvPr>
            <p:ph type="title"/>
          </p:nvPr>
        </p:nvSpPr>
        <p:spPr>
          <a:xfrm>
            <a:off x="0" y="955227"/>
            <a:ext cx="8372163" cy="574183"/>
          </a:xfrm>
        </p:spPr>
        <p:txBody>
          <a:bodyPr>
            <a:normAutofit/>
          </a:bodyPr>
          <a:lstStyle/>
          <a:p>
            <a:r>
              <a:rPr lang="en-US" altLang="zh-CN" sz="2800" dirty="0" smtClean="0"/>
              <a:t>Background</a:t>
            </a:r>
            <a:endParaRPr lang="zh-CN" altLang="en-US" sz="2800" dirty="0"/>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r="48086"/>
          <a:stretch/>
        </p:blipFill>
        <p:spPr>
          <a:xfrm>
            <a:off x="535866" y="2479106"/>
            <a:ext cx="3680181" cy="2289825"/>
          </a:xfrm>
          <a:prstGeom prst="rect">
            <a:avLst/>
          </a:prstGeom>
        </p:spPr>
      </p:pic>
      <p:pic>
        <p:nvPicPr>
          <p:cNvPr id="200" name="그림 199"/>
          <p:cNvPicPr>
            <a:picLocks noChangeAspect="1"/>
          </p:cNvPicPr>
          <p:nvPr/>
        </p:nvPicPr>
        <p:blipFill rotWithShape="1">
          <a:blip r:embed="rId3">
            <a:extLst>
              <a:ext uri="{28A0092B-C50C-407E-A947-70E740481C1C}">
                <a14:useLocalDpi xmlns:a14="http://schemas.microsoft.com/office/drawing/2010/main" val="0"/>
              </a:ext>
            </a:extLst>
          </a:blip>
          <a:srcRect l="52187"/>
          <a:stretch/>
        </p:blipFill>
        <p:spPr>
          <a:xfrm>
            <a:off x="5095519" y="2527771"/>
            <a:ext cx="3324581" cy="2245994"/>
          </a:xfrm>
          <a:prstGeom prst="rect">
            <a:avLst/>
          </a:prstGeom>
        </p:spPr>
      </p:pic>
      <p:graphicFrame>
        <p:nvGraphicFramePr>
          <p:cNvPr id="1025" name="표 1024"/>
          <p:cNvGraphicFramePr>
            <a:graphicFrameLocks noGrp="1"/>
          </p:cNvGraphicFramePr>
          <p:nvPr>
            <p:extLst>
              <p:ext uri="{D42A27DB-BD31-4B8C-83A1-F6EECF244321}">
                <p14:modId xmlns:p14="http://schemas.microsoft.com/office/powerpoint/2010/main" val="4122488020"/>
              </p:ext>
            </p:extLst>
          </p:nvPr>
        </p:nvGraphicFramePr>
        <p:xfrm>
          <a:off x="182735" y="4811544"/>
          <a:ext cx="8819448" cy="1412240"/>
        </p:xfrm>
        <a:graphic>
          <a:graphicData uri="http://schemas.openxmlformats.org/drawingml/2006/table">
            <a:tbl>
              <a:tblPr firstRow="1" bandRow="1">
                <a:tableStyleId>{5C22544A-7EE6-4342-B048-85BDC9FD1C3A}</a:tableStyleId>
              </a:tblPr>
              <a:tblGrid>
                <a:gridCol w="4409724">
                  <a:extLst>
                    <a:ext uri="{9D8B030D-6E8A-4147-A177-3AD203B41FA5}">
                      <a16:colId xmlns:a16="http://schemas.microsoft.com/office/drawing/2014/main" val="3112015338"/>
                    </a:ext>
                  </a:extLst>
                </a:gridCol>
                <a:gridCol w="4409724">
                  <a:extLst>
                    <a:ext uri="{9D8B030D-6E8A-4147-A177-3AD203B41FA5}">
                      <a16:colId xmlns:a16="http://schemas.microsoft.com/office/drawing/2014/main" val="290010633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600" b="1" dirty="0" smtClean="0">
                          <a:solidFill>
                            <a:schemeClr val="bg1"/>
                          </a:solidFill>
                          <a:latin typeface="Arial" panose="020B0604020202020204" pitchFamily="34" charset="0"/>
                          <a:ea typeface="Microsoft YaHei"/>
                          <a:cs typeface="Arial" panose="020B0604020202020204" pitchFamily="34" charset="0"/>
                        </a:rPr>
                        <a:t>Single layer network</a:t>
                      </a:r>
                      <a:endParaRPr kumimoji="0" lang="en-US" altLang="ko-KR" sz="1600" b="1" i="0" u="none" strike="noStrike" kern="1200" cap="none" normalizeH="0" dirty="0" smtClean="0">
                        <a:solidFill>
                          <a:schemeClr val="bg1"/>
                        </a:solidFill>
                        <a:latin typeface="Arial" panose="020B0604020202020204" pitchFamily="34" charset="0"/>
                        <a:ea typeface="Microsoft YaHei"/>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600" b="1" dirty="0" smtClean="0">
                          <a:solidFill>
                            <a:schemeClr val="bg1"/>
                          </a:solidFill>
                          <a:latin typeface="Arial" panose="020B0604020202020204" pitchFamily="34" charset="0"/>
                          <a:ea typeface="Microsoft YaHei"/>
                          <a:cs typeface="Arial" panose="020B0604020202020204" pitchFamily="34" charset="0"/>
                        </a:rPr>
                        <a:t>Interconnected network(Two-layer network)</a:t>
                      </a:r>
                      <a:endParaRPr kumimoji="0" lang="en-US" altLang="ko-KR" sz="1600" b="1" i="0" u="none" strike="noStrike" kern="1200" cap="none" normalizeH="0" dirty="0" smtClean="0">
                        <a:solidFill>
                          <a:schemeClr val="bg1"/>
                        </a:solidFill>
                        <a:latin typeface="Arial" panose="020B0604020202020204" pitchFamily="34" charset="0"/>
                        <a:ea typeface="Microsoft YaHei"/>
                        <a:cs typeface="Arial" panose="020B0604020202020204" pitchFamily="34" charset="0"/>
                      </a:endParaRPr>
                    </a:p>
                  </a:txBody>
                  <a:tcPr/>
                </a:tc>
                <a:extLst>
                  <a:ext uri="{0D108BD9-81ED-4DB2-BD59-A6C34878D82A}">
                    <a16:rowId xmlns:a16="http://schemas.microsoft.com/office/drawing/2014/main" val="539532162"/>
                  </a:ext>
                </a:extLst>
              </a:tr>
              <a:tr h="185420">
                <a:tc>
                  <a:txBody>
                    <a:bodyPr/>
                    <a:lstStyle/>
                    <a:p>
                      <a:pPr algn="ctr"/>
                      <a:r>
                        <a:rPr lang="en-US" altLang="zh-CN" sz="1600" dirty="0" smtClean="0">
                          <a:latin typeface="Arial" panose="020B0604020202020204" pitchFamily="34" charset="0"/>
                          <a:cs typeface="Arial" panose="020B0604020202020204" pitchFamily="34" charset="0"/>
                        </a:rPr>
                        <a:t>1</a:t>
                      </a:r>
                      <a:r>
                        <a:rPr lang="en-US" altLang="zh-CN" sz="1600" baseline="0" dirty="0" smtClean="0">
                          <a:latin typeface="Arial" panose="020B0604020202020204" pitchFamily="34" charset="0"/>
                          <a:cs typeface="Arial" panose="020B0604020202020204" pitchFamily="34" charset="0"/>
                        </a:rPr>
                        <a:t> dynamics</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2 dynamics (each layer has it dynamics)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47704285"/>
                  </a:ext>
                </a:extLst>
              </a:tr>
              <a:tr h="185420">
                <a:tc>
                  <a:txBody>
                    <a:bodyPr/>
                    <a:lstStyle/>
                    <a:p>
                      <a:pPr algn="ctr"/>
                      <a:r>
                        <a:rPr lang="en-US" altLang="zh-CN" sz="1600" dirty="0" smtClean="0">
                          <a:latin typeface="Arial" panose="020B0604020202020204" pitchFamily="34" charset="0"/>
                          <a:cs typeface="Arial" panose="020B0604020202020204" pitchFamily="34" charset="0"/>
                        </a:rPr>
                        <a:t>1 parameter</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2 parameters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5791458"/>
                  </a:ext>
                </a:extLst>
              </a:tr>
              <a:tr h="370840">
                <a:tc>
                  <a:txBody>
                    <a:bodyPr/>
                    <a:lstStyle/>
                    <a:p>
                      <a:pPr algn="ctr"/>
                      <a:r>
                        <a:rPr lang="en-US" altLang="zh-CN" sz="1600" dirty="0" smtClean="0">
                          <a:latin typeface="Arial" panose="020B0604020202020204" pitchFamily="34" charset="0"/>
                          <a:cs typeface="Arial" panose="020B0604020202020204" pitchFamily="34" charset="0"/>
                        </a:rPr>
                        <a:t>Internal edges</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Internal edges</a:t>
                      </a:r>
                      <a:r>
                        <a:rPr lang="en-US" altLang="zh-CN" sz="1600" baseline="0" dirty="0" smtClean="0">
                          <a:latin typeface="Arial" panose="020B0604020202020204" pitchFamily="34" charset="0"/>
                          <a:cs typeface="Arial" panose="020B0604020202020204" pitchFamily="34" charset="0"/>
                        </a:rPr>
                        <a:t> + external edges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91930994"/>
                  </a:ext>
                </a:extLst>
              </a:tr>
            </a:tbl>
          </a:graphicData>
        </a:graphic>
      </p:graphicFrame>
      <p:sp>
        <p:nvSpPr>
          <p:cNvPr id="2" name="직사각형 1"/>
          <p:cNvSpPr/>
          <p:nvPr/>
        </p:nvSpPr>
        <p:spPr>
          <a:xfrm>
            <a:off x="-11591" y="6337797"/>
            <a:ext cx="9695793" cy="369332"/>
          </a:xfrm>
          <a:prstGeom prst="rect">
            <a:avLst/>
          </a:prstGeom>
        </p:spPr>
        <p:txBody>
          <a:bodyPr wrap="square">
            <a:spAutoFit/>
          </a:bodyPr>
          <a:lstStyle/>
          <a:p>
            <a:r>
              <a:rPr lang="en-US" altLang="zh-CN" spc="-60" dirty="0" smtClean="0">
                <a:latin typeface="Arial" panose="020B0604020202020204" pitchFamily="34" charset="0"/>
                <a:cs typeface="Arial" panose="020B0604020202020204" pitchFamily="34" charset="0"/>
              </a:rPr>
              <a:t>An </a:t>
            </a:r>
            <a:r>
              <a:rPr lang="en-US" altLang="zh-CN" spc="-60" dirty="0">
                <a:latin typeface="Arial" panose="020B0604020202020204" pitchFamily="34" charset="0"/>
                <a:cs typeface="Arial" panose="020B0604020202020204" pitchFamily="34" charset="0"/>
              </a:rPr>
              <a:t>interconnected network interaction is more </a:t>
            </a:r>
            <a:r>
              <a:rPr lang="en-US" altLang="zh-CN" spc="-60" dirty="0" smtClean="0">
                <a:latin typeface="Arial" panose="020B0604020202020204" pitchFamily="34" charset="0"/>
                <a:cs typeface="Arial" panose="020B0604020202020204" pitchFamily="34" charset="0"/>
              </a:rPr>
              <a:t>complex than a single-layer </a:t>
            </a:r>
            <a:r>
              <a:rPr lang="en-US" altLang="zh-CN" spc="-60" dirty="0">
                <a:latin typeface="Arial" panose="020B0604020202020204" pitchFamily="34" charset="0"/>
                <a:cs typeface="Arial" panose="020B0604020202020204" pitchFamily="34" charset="0"/>
              </a:rPr>
              <a:t>network interaction.</a:t>
            </a:r>
          </a:p>
        </p:txBody>
      </p:sp>
    </p:spTree>
    <p:extLst>
      <p:ext uri="{BB962C8B-B14F-4D97-AF65-F5344CB8AC3E}">
        <p14:creationId xmlns:p14="http://schemas.microsoft.com/office/powerpoint/2010/main" val="3749791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a:extLst>
              <a:ext uri="{28A0092B-C50C-407E-A947-70E740481C1C}">
                <a14:useLocalDpi xmlns:a14="http://schemas.microsoft.com/office/drawing/2010/main" val="0"/>
              </a:ext>
            </a:extLst>
          </a:blip>
          <a:srcRect l="3600" t="9975" r="7830"/>
          <a:stretch/>
        </p:blipFill>
        <p:spPr>
          <a:xfrm>
            <a:off x="2" y="2068596"/>
            <a:ext cx="5751232" cy="4289265"/>
          </a:xfrm>
          <a:prstGeom prst="rect">
            <a:avLst/>
          </a:prstGeom>
        </p:spPr>
      </p:pic>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6" name="직사각형 5"/>
          <p:cNvSpPr/>
          <p:nvPr/>
        </p:nvSpPr>
        <p:spPr>
          <a:xfrm>
            <a:off x="5631542" y="2068596"/>
            <a:ext cx="3410857" cy="3416320"/>
          </a:xfrm>
          <a:prstGeom prst="rect">
            <a:avLst/>
          </a:prstGeom>
        </p:spPr>
        <p:txBody>
          <a:bodyPr wrap="square">
            <a:spAutoFit/>
          </a:bodyPr>
          <a:lstStyle/>
          <a:p>
            <a:pPr>
              <a:lnSpc>
                <a:spcPct val="150000"/>
              </a:lnSpc>
            </a:pPr>
            <a:r>
              <a:rPr lang="en-US" altLang="zh-CN" sz="1600" dirty="0" smtClean="0">
                <a:latin typeface="Arial" panose="020B0604020202020204" pitchFamily="34" charset="0"/>
                <a:cs typeface="Arial" panose="020B0604020202020204" pitchFamily="34" charset="0"/>
              </a:rPr>
              <a:t>- As single indicators, </a:t>
            </a:r>
            <a:r>
              <a:rPr lang="en-US" altLang="zh-CN" sz="1600" dirty="0" err="1" smtClean="0">
                <a:latin typeface="Arial" panose="020B0604020202020204" pitchFamily="34" charset="0"/>
                <a:cs typeface="Arial" panose="020B0604020202020204" pitchFamily="34" charset="0"/>
              </a:rPr>
              <a:t>Pagerank</a:t>
            </a:r>
            <a:r>
              <a:rPr lang="en-US" altLang="zh-CN" sz="1600" dirty="0" smtClean="0">
                <a:latin typeface="Arial" panose="020B0604020202020204" pitchFamily="34" charset="0"/>
                <a:cs typeface="Arial" panose="020B0604020202020204" pitchFamily="34" charset="0"/>
              </a:rPr>
              <a:t>, </a:t>
            </a:r>
          </a:p>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dirty="0" err="1" smtClean="0">
                <a:latin typeface="Arial" panose="020B0604020202020204" pitchFamily="34" charset="0"/>
                <a:cs typeface="Arial" panose="020B0604020202020204" pitchFamily="34" charset="0"/>
              </a:rPr>
              <a:t>degee</a:t>
            </a:r>
            <a:r>
              <a:rPr lang="en-US" altLang="zh-CN" sz="1600" dirty="0" smtClean="0">
                <a:latin typeface="Arial" panose="020B0604020202020204" pitchFamily="34" charset="0"/>
                <a:cs typeface="Arial" panose="020B0604020202020204" pitchFamily="34" charset="0"/>
              </a:rPr>
              <a:t>, and </a:t>
            </a:r>
            <a:r>
              <a:rPr lang="en-US" altLang="zh-CN" sz="1600" dirty="0" err="1" smtClean="0">
                <a:latin typeface="Arial" panose="020B0604020202020204" pitchFamily="34" charset="0"/>
                <a:cs typeface="Arial" panose="020B0604020202020204" pitchFamily="34" charset="0"/>
              </a:rPr>
              <a:t>betweenness</a:t>
            </a:r>
            <a:r>
              <a:rPr lang="en-US" altLang="zh-CN" sz="1600" dirty="0" smtClean="0">
                <a:latin typeface="Arial" panose="020B0604020202020204" pitchFamily="34" charset="0"/>
                <a:cs typeface="Arial" panose="020B0604020202020204" pitchFamily="34" charset="0"/>
              </a:rPr>
              <a:t> are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powerful for identifying key nodes. </a:t>
            </a: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spc="-50" dirty="0" smtClean="0">
                <a:latin typeface="Arial" panose="020B0604020202020204" pitchFamily="34" charset="0"/>
                <a:cs typeface="Arial" panose="020B0604020202020204" pitchFamily="34" charset="0"/>
              </a:rPr>
              <a:t>The best indicator : PR+BE</a:t>
            </a: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Some multiple indicators have a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better performance than single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indicators. </a:t>
            </a:r>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layer A / BA(3)-BA(3)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7" name="TextBox 6"/>
          <p:cNvSpPr txBox="1"/>
          <p:nvPr/>
        </p:nvSpPr>
        <p:spPr>
          <a:xfrm>
            <a:off x="33273" y="6357861"/>
            <a:ext cx="5482156" cy="30777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PR+BE &gt; 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endParaRPr lang="zh-CN" alt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1586777"/>
      </p:ext>
    </p:extLst>
  </p:cSld>
  <p:clrMapOvr>
    <a:masterClrMapping/>
  </p:clrMapOvr>
  <p:transition spd="med">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layer B / BA(3)-BA(3)</a:t>
            </a:r>
            <a:endParaRPr lang="en-US" altLang="zh-CN" b="1" dirty="0">
              <a:solidFill>
                <a:srgbClr val="000000"/>
              </a:solidFill>
              <a:latin typeface="Arial" panose="020B0604020202020204" pitchFamily="34" charset="0"/>
              <a:cs typeface="Arial" panose="020B0604020202020204" pitchFamily="34" charset="0"/>
            </a:endParaRPr>
          </a:p>
        </p:txBody>
      </p:sp>
      <p:pic>
        <p:nvPicPr>
          <p:cNvPr id="5" name="그림 4"/>
          <p:cNvPicPr>
            <a:picLocks noChangeAspect="1"/>
          </p:cNvPicPr>
          <p:nvPr/>
        </p:nvPicPr>
        <p:blipFill rotWithShape="1">
          <a:blip r:embed="rId3">
            <a:extLst>
              <a:ext uri="{28A0092B-C50C-407E-A947-70E740481C1C}">
                <a14:useLocalDpi xmlns:a14="http://schemas.microsoft.com/office/drawing/2010/main" val="0"/>
              </a:ext>
            </a:extLst>
          </a:blip>
          <a:srcRect l="3007" t="10482" r="8578"/>
          <a:stretch/>
        </p:blipFill>
        <p:spPr>
          <a:xfrm>
            <a:off x="49524" y="2068596"/>
            <a:ext cx="5698133" cy="4344943"/>
          </a:xfrm>
          <a:prstGeom prst="rect">
            <a:avLst/>
          </a:prstGeom>
        </p:spPr>
      </p:pic>
      <p:sp>
        <p:nvSpPr>
          <p:cNvPr id="8" name="TextBox 7"/>
          <p:cNvSpPr txBox="1"/>
          <p:nvPr/>
        </p:nvSpPr>
        <p:spPr>
          <a:xfrm>
            <a:off x="33273" y="6357861"/>
            <a:ext cx="5482156" cy="30777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 &gt; PR+BE</a:t>
            </a:r>
            <a:endParaRPr lang="zh-CN" altLang="en-US" sz="1400" b="1" dirty="0">
              <a:latin typeface="Arial" panose="020B0604020202020204" pitchFamily="34" charset="0"/>
              <a:cs typeface="Arial" panose="020B0604020202020204" pitchFamily="34" charset="0"/>
            </a:endParaRPr>
          </a:p>
        </p:txBody>
      </p:sp>
      <p:sp>
        <p:nvSpPr>
          <p:cNvPr id="9" name="직사각형 8"/>
          <p:cNvSpPr/>
          <p:nvPr/>
        </p:nvSpPr>
        <p:spPr>
          <a:xfrm>
            <a:off x="5602513" y="2698386"/>
            <a:ext cx="3410857" cy="1938992"/>
          </a:xfrm>
          <a:prstGeom prst="rect">
            <a:avLst/>
          </a:prstGeom>
        </p:spPr>
        <p:txBody>
          <a:bodyPr wrap="square">
            <a:spAutoFit/>
          </a:bodyPr>
          <a:lstStyle/>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spc="-50" dirty="0" smtClean="0">
                <a:latin typeface="Arial" panose="020B0604020202020204" pitchFamily="34" charset="0"/>
                <a:cs typeface="Arial" panose="020B0604020202020204" pitchFamily="34" charset="0"/>
              </a:rPr>
              <a:t>The best indicator : </a:t>
            </a:r>
            <a:r>
              <a:rPr lang="en-US" altLang="zh-CN" sz="1600" spc="-50" dirty="0" err="1" smtClean="0">
                <a:latin typeface="Arial" panose="020B0604020202020204" pitchFamily="34" charset="0"/>
                <a:cs typeface="Arial" panose="020B0604020202020204" pitchFamily="34" charset="0"/>
              </a:rPr>
              <a:t>Pagerank</a:t>
            </a:r>
            <a:endParaRPr lang="en-US" altLang="zh-CN" sz="1600" spc="-50" dirty="0" smtClean="0">
              <a:latin typeface="Arial" panose="020B0604020202020204" pitchFamily="34" charset="0"/>
              <a:cs typeface="Arial" panose="020B0604020202020204" pitchFamily="34" charset="0"/>
            </a:endParaRP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Although the multiple indicators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are not the best, they also have a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good performance</a:t>
            </a:r>
          </a:p>
        </p:txBody>
      </p:sp>
    </p:spTree>
    <p:extLst>
      <p:ext uri="{BB962C8B-B14F-4D97-AF65-F5344CB8AC3E}">
        <p14:creationId xmlns:p14="http://schemas.microsoft.com/office/powerpoint/2010/main" val="3654935813"/>
      </p:ext>
    </p:extLst>
  </p:cSld>
  <p:clrMapOvr>
    <a:masterClrMapping/>
  </p:clrMapOvr>
  <p:transition spd="med">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5" y="1598462"/>
            <a:ext cx="8295911"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networks(Hierarchical Model / HM(8) with 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직사각형 13"/>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5" name="직사각형 14"/>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10" name="그림 9"/>
          <p:cNvPicPr>
            <a:picLocks noChangeAspect="1"/>
          </p:cNvPicPr>
          <p:nvPr/>
        </p:nvPicPr>
        <p:blipFill rotWithShape="1">
          <a:blip r:embed="rId3">
            <a:extLst>
              <a:ext uri="{28A0092B-C50C-407E-A947-70E740481C1C}">
                <a14:useLocalDpi xmlns:a14="http://schemas.microsoft.com/office/drawing/2010/main" val="0"/>
              </a:ext>
            </a:extLst>
          </a:blip>
          <a:srcRect l="6456" t="10136" r="8281"/>
          <a:stretch/>
        </p:blipFill>
        <p:spPr>
          <a:xfrm>
            <a:off x="1" y="2256742"/>
            <a:ext cx="4437881" cy="3518280"/>
          </a:xfrm>
          <a:prstGeom prst="rect">
            <a:avLst/>
          </a:prstGeom>
        </p:spPr>
      </p:pic>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l="7182" t="10187" r="8684"/>
          <a:stretch/>
        </p:blipFill>
        <p:spPr>
          <a:xfrm>
            <a:off x="4626495" y="2256741"/>
            <a:ext cx="4517506" cy="3518280"/>
          </a:xfrm>
          <a:prstGeom prst="rect">
            <a:avLst/>
          </a:prstGeom>
        </p:spPr>
      </p:pic>
      <p:sp>
        <p:nvSpPr>
          <p:cNvPr id="18" name="TextBox 17"/>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PR+BE &gt; </a:t>
            </a:r>
            <a:r>
              <a:rPr lang="en-US" altLang="zh-CN" sz="1400" b="1" dirty="0" err="1" smtClean="0">
                <a:solidFill>
                  <a:schemeClr val="accent2"/>
                </a:solidFill>
                <a:latin typeface="Arial" panose="020B0604020202020204" pitchFamily="34" charset="0"/>
                <a:cs typeface="Arial" panose="020B0604020202020204" pitchFamily="34" charset="0"/>
              </a:rPr>
              <a:t>Pagerank</a:t>
            </a:r>
            <a:endParaRPr lang="zh-CN" altLang="en-US" sz="1400" b="1" dirty="0">
              <a:latin typeface="Arial" panose="020B0604020202020204" pitchFamily="34" charset="0"/>
              <a:cs typeface="Arial" panose="020B0604020202020204" pitchFamily="34" charset="0"/>
            </a:endParaRPr>
          </a:p>
        </p:txBody>
      </p:sp>
      <p:sp>
        <p:nvSpPr>
          <p:cNvPr id="19" name="TextBox 18"/>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random &gt; DE+BE &gt; PR+DE+BE</a:t>
            </a:r>
            <a:endParaRPr lang="zh-CN" alt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9294365"/>
      </p:ext>
    </p:extLst>
  </p:cSld>
  <p:clrMapOvr>
    <a:masterClrMapping/>
  </p:clrMapOvr>
  <p:transition spd="med">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9437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internal edges / BA(4)-BA(2))</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7623" t="10285" r="8259"/>
          <a:stretch/>
        </p:blipFill>
        <p:spPr>
          <a:xfrm>
            <a:off x="96742" y="2482561"/>
            <a:ext cx="4559073" cy="3417816"/>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8048" t="10355" r="8448"/>
          <a:stretch/>
        </p:blipFill>
        <p:spPr>
          <a:xfrm>
            <a:off x="4612189" y="2482561"/>
            <a:ext cx="4531811" cy="341781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betweenness</a:t>
            </a:r>
            <a:r>
              <a:rPr lang="en-US" altLang="zh-CN" sz="1400" b="1" dirty="0" smtClean="0">
                <a:solidFill>
                  <a:schemeClr val="accent2"/>
                </a:solidFill>
                <a:latin typeface="Arial" panose="020B0604020202020204" pitchFamily="34" charset="0"/>
                <a:cs typeface="Arial" panose="020B0604020202020204" pitchFamily="34" charset="0"/>
              </a:rPr>
              <a:t> &gt; DE+BE &gt; PR+BE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① Layer A has a larger number of internal edges than layer B </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208172"/>
      </p:ext>
    </p:extLst>
  </p:cSld>
  <p:clrMapOvr>
    <a:masterClrMapping/>
  </p:clrMapOvr>
  <p:transition spd="med">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9437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internal edges / BA(2)-BA(4))</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8222" t="10134" r="8676"/>
          <a:stretch/>
        </p:blipFill>
        <p:spPr>
          <a:xfrm>
            <a:off x="0" y="2305545"/>
            <a:ext cx="4484697" cy="3688482"/>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7877" t="10622" r="8638"/>
          <a:stretch/>
        </p:blipFill>
        <p:spPr>
          <a:xfrm>
            <a:off x="4578517" y="2323561"/>
            <a:ext cx="4547305" cy="367046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random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DE+BE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1976852"/>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Layer A has a smaller number of internal edges than layer B </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9071659"/>
      </p:ext>
    </p:extLst>
  </p:cSld>
  <p:clrMapOvr>
    <a:masterClrMapping/>
  </p:clrMapOvr>
  <p:transition spd="med">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8134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network types / BA(3)-RR(6))</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6880" t="9790" r="8360"/>
          <a:stretch/>
        </p:blipFill>
        <p:spPr>
          <a:xfrm>
            <a:off x="125777" y="2389435"/>
            <a:ext cx="4389074" cy="3382491"/>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6474" t="10393" r="8694"/>
          <a:stretch/>
        </p:blipFill>
        <p:spPr>
          <a:xfrm>
            <a:off x="4514851" y="2435351"/>
            <a:ext cx="4495799" cy="334825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PR+BE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PR+DE+BE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betweenness</a:t>
            </a:r>
            <a:r>
              <a:rPr lang="en-US" altLang="zh-CN" sz="1400" b="1" dirty="0" smtClean="0">
                <a:solidFill>
                  <a:schemeClr val="accent2"/>
                </a:solidFill>
                <a:latin typeface="Arial" panose="020B0604020202020204" pitchFamily="34" charset="0"/>
                <a:cs typeface="Arial" panose="020B0604020202020204" pitchFamily="34" charset="0"/>
              </a:rPr>
              <a:t> &gt; DE+BE &gt; random</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a:solidFill>
                  <a:schemeClr val="accent1"/>
                </a:solidFill>
                <a:latin typeface="Arial" panose="020B0604020202020204" pitchFamily="34" charset="0"/>
                <a:cs typeface="Arial" panose="020B0604020202020204" pitchFamily="34" charset="0"/>
              </a:rPr>
              <a:t>① Layer A type is a </a:t>
            </a:r>
            <a:r>
              <a:rPr lang="en-US" altLang="zh-CN" dirty="0" smtClean="0">
                <a:solidFill>
                  <a:schemeClr val="accent1"/>
                </a:solidFill>
                <a:latin typeface="Arial" panose="020B0604020202020204" pitchFamily="34" charset="0"/>
                <a:cs typeface="Arial" panose="020B0604020202020204" pitchFamily="34" charset="0"/>
              </a:rPr>
              <a:t>BA </a:t>
            </a:r>
            <a:r>
              <a:rPr lang="en-US" altLang="zh-CN" dirty="0">
                <a:solidFill>
                  <a:schemeClr val="accent1"/>
                </a:solidFill>
                <a:latin typeface="Arial" panose="020B0604020202020204" pitchFamily="34" charset="0"/>
                <a:cs typeface="Arial" panose="020B0604020202020204" pitchFamily="34" charset="0"/>
              </a:rPr>
              <a:t>network, and layer B type is a </a:t>
            </a:r>
            <a:r>
              <a:rPr lang="en-US" altLang="zh-CN" dirty="0" smtClean="0">
                <a:solidFill>
                  <a:schemeClr val="accent1"/>
                </a:solidFill>
                <a:latin typeface="Arial" panose="020B0604020202020204" pitchFamily="34" charset="0"/>
                <a:cs typeface="Arial" panose="020B0604020202020204" pitchFamily="34" charset="0"/>
              </a:rPr>
              <a:t>RR </a:t>
            </a:r>
            <a:r>
              <a:rPr lang="en-US" altLang="zh-CN" dirty="0">
                <a:solidFill>
                  <a:schemeClr val="accent1"/>
                </a:solidFill>
                <a:latin typeface="Arial" panose="020B0604020202020204" pitchFamily="34" charset="0"/>
                <a:cs typeface="Arial" panose="020B0604020202020204" pitchFamily="34" charset="0"/>
              </a:rPr>
              <a:t>network.</a:t>
            </a:r>
          </a:p>
        </p:txBody>
      </p:sp>
    </p:spTree>
    <p:extLst>
      <p:ext uri="{BB962C8B-B14F-4D97-AF65-F5344CB8AC3E}">
        <p14:creationId xmlns:p14="http://schemas.microsoft.com/office/powerpoint/2010/main" val="4087557964"/>
      </p:ext>
    </p:extLst>
  </p:cSld>
  <p:clrMapOvr>
    <a:masterClrMapping/>
  </p:clrMapOvr>
  <p:transition spd="med">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713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network types / RR(6)-BA(3))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8235" t="9676" r="8285"/>
          <a:stretch/>
        </p:blipFill>
        <p:spPr>
          <a:xfrm>
            <a:off x="4640179" y="2371100"/>
            <a:ext cx="4427621" cy="3622987"/>
          </a:xfrm>
          <a:prstGeom prst="rect">
            <a:avLst/>
          </a:prstGeom>
        </p:spPr>
      </p:pic>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8393" t="9537" r="8213"/>
          <a:stretch/>
        </p:blipFill>
        <p:spPr>
          <a:xfrm>
            <a:off x="11476" y="2390100"/>
            <a:ext cx="4610100" cy="3603987"/>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degree &gt; DE+BE &gt; </a:t>
            </a:r>
            <a:r>
              <a:rPr lang="en-US" altLang="zh-CN" sz="1400" b="1" dirty="0" err="1" smtClean="0">
                <a:solidFill>
                  <a:schemeClr val="accent2"/>
                </a:solidFill>
                <a:latin typeface="Arial" panose="020B0604020202020204" pitchFamily="34" charset="0"/>
                <a:cs typeface="Arial" panose="020B0604020202020204" pitchFamily="34" charset="0"/>
              </a:rPr>
              <a:t>betweenness</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 &gt; PR+BE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Layer A type is a RR network, and layer B type is a BA network.</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219767"/>
      </p:ext>
    </p:extLst>
  </p:cSld>
  <p:clrMapOvr>
    <a:masterClrMapping/>
  </p:clrMapOvr>
  <p:transition spd="med">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Total results</a:t>
            </a:r>
            <a:endParaRPr lang="en-US" altLang="zh-CN" b="1" dirty="0">
              <a:solidFill>
                <a:srgbClr val="000000"/>
              </a:solidFill>
              <a:latin typeface="Arial" panose="020B0604020202020204" pitchFamily="34" charset="0"/>
              <a:cs typeface="Arial" panose="020B0604020202020204" pitchFamily="34" charset="0"/>
            </a:endParaRPr>
          </a:p>
        </p:txBody>
      </p:sp>
      <p:graphicFrame>
        <p:nvGraphicFramePr>
          <p:cNvPr id="5" name="표 4"/>
          <p:cNvGraphicFramePr>
            <a:graphicFrameLocks noGrp="1"/>
          </p:cNvGraphicFramePr>
          <p:nvPr>
            <p:extLst>
              <p:ext uri="{D42A27DB-BD31-4B8C-83A1-F6EECF244321}">
                <p14:modId xmlns:p14="http://schemas.microsoft.com/office/powerpoint/2010/main" val="2596038832"/>
              </p:ext>
            </p:extLst>
          </p:nvPr>
        </p:nvGraphicFramePr>
        <p:xfrm>
          <a:off x="211170" y="2073352"/>
          <a:ext cx="8721660" cy="4358640"/>
        </p:xfrm>
        <a:graphic>
          <a:graphicData uri="http://schemas.openxmlformats.org/drawingml/2006/table">
            <a:tbl>
              <a:tblPr firstRow="1" bandRow="1">
                <a:tableStyleId>{5C22544A-7EE6-4342-B048-85BDC9FD1C3A}</a:tableStyleId>
              </a:tblPr>
              <a:tblGrid>
                <a:gridCol w="1744332">
                  <a:extLst>
                    <a:ext uri="{9D8B030D-6E8A-4147-A177-3AD203B41FA5}">
                      <a16:colId xmlns:a16="http://schemas.microsoft.com/office/drawing/2014/main" val="2383488307"/>
                    </a:ext>
                  </a:extLst>
                </a:gridCol>
                <a:gridCol w="1177892">
                  <a:extLst>
                    <a:ext uri="{9D8B030D-6E8A-4147-A177-3AD203B41FA5}">
                      <a16:colId xmlns:a16="http://schemas.microsoft.com/office/drawing/2014/main" val="4085758149"/>
                    </a:ext>
                  </a:extLst>
                </a:gridCol>
                <a:gridCol w="1438606">
                  <a:extLst>
                    <a:ext uri="{9D8B030D-6E8A-4147-A177-3AD203B41FA5}">
                      <a16:colId xmlns:a16="http://schemas.microsoft.com/office/drawing/2014/main" val="2714144114"/>
                    </a:ext>
                  </a:extLst>
                </a:gridCol>
                <a:gridCol w="1543491">
                  <a:extLst>
                    <a:ext uri="{9D8B030D-6E8A-4147-A177-3AD203B41FA5}">
                      <a16:colId xmlns:a16="http://schemas.microsoft.com/office/drawing/2014/main" val="3347346599"/>
                    </a:ext>
                  </a:extLst>
                </a:gridCol>
                <a:gridCol w="1456553">
                  <a:extLst>
                    <a:ext uri="{9D8B030D-6E8A-4147-A177-3AD203B41FA5}">
                      <a16:colId xmlns:a16="http://schemas.microsoft.com/office/drawing/2014/main" val="2531631869"/>
                    </a:ext>
                  </a:extLst>
                </a:gridCol>
                <a:gridCol w="1360786">
                  <a:extLst>
                    <a:ext uri="{9D8B030D-6E8A-4147-A177-3AD203B41FA5}">
                      <a16:colId xmlns:a16="http://schemas.microsoft.com/office/drawing/2014/main" val="3074589003"/>
                    </a:ext>
                  </a:extLst>
                </a:gridCol>
              </a:tblGrid>
              <a:tr h="0">
                <a:tc>
                  <a:txBody>
                    <a:bodyPr/>
                    <a:lstStyle/>
                    <a:p>
                      <a:pPr algn="ctr"/>
                      <a:r>
                        <a:rPr lang="en-US" altLang="zh-CN" sz="1600" dirty="0" smtClean="0">
                          <a:latin typeface="Arial" panose="020B0604020202020204" pitchFamily="34" charset="0"/>
                          <a:cs typeface="Arial" panose="020B0604020202020204" pitchFamily="34" charset="0"/>
                        </a:rPr>
                        <a:t>Div.</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layer</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1st</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2nd</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altLang="zh-CN" sz="1600" dirty="0" smtClean="0">
                          <a:latin typeface="Arial" panose="020B0604020202020204" pitchFamily="34" charset="0"/>
                          <a:cs typeface="Arial" panose="020B0604020202020204" pitchFamily="34" charset="0"/>
                        </a:rPr>
                        <a:t>3rd</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tcPr>
                </a:tc>
                <a:tc>
                  <a:txBody>
                    <a:bodyPr/>
                    <a:lstStyle/>
                    <a:p>
                      <a:pPr algn="ctr"/>
                      <a:r>
                        <a:rPr lang="en-US" altLang="zh-CN" sz="1600" dirty="0" smtClean="0">
                          <a:latin typeface="Arial" panose="020B0604020202020204" pitchFamily="34" charset="0"/>
                          <a:cs typeface="Arial" panose="020B0604020202020204" pitchFamily="34" charset="0"/>
                        </a:rPr>
                        <a:t>remarks</a:t>
                      </a:r>
                      <a:endParaRPr lang="zh-CN"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36511654"/>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BA(3)-BA(3)</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71588080"/>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87443438"/>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BA(3)-RR(6)</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49154909"/>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373528573"/>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RR(6)-BA(3)</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7617578"/>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52165793"/>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BA(4)-BA(2)</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41853175"/>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028110425"/>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BA(2)-BA(4)</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Not</a:t>
                      </a:r>
                      <a:r>
                        <a:rPr lang="en-US" altLang="zh-CN" sz="1600" baseline="0" dirty="0" smtClean="0">
                          <a:latin typeface="Arial" panose="020B0604020202020204" pitchFamily="34" charset="0"/>
                          <a:cs typeface="Arial" panose="020B0604020202020204" pitchFamily="34" charset="0"/>
                        </a:rPr>
                        <a:t> working</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78457812"/>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4009398695"/>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HM(8)</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64970219"/>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958274907"/>
                  </a:ext>
                </a:extLst>
              </a:tr>
            </a:tbl>
          </a:graphicData>
        </a:graphic>
      </p:graphicFrame>
    </p:spTree>
    <p:extLst>
      <p:ext uri="{BB962C8B-B14F-4D97-AF65-F5344CB8AC3E}">
        <p14:creationId xmlns:p14="http://schemas.microsoft.com/office/powerpoint/2010/main" val="647640843"/>
      </p:ext>
    </p:extLst>
  </p:cSld>
  <p:clrMapOvr>
    <a:masterClrMapping/>
  </p:clrMapOvr>
  <p:transition spd="med">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9018224" cy="526297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Conclusion</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best and most powerful method for selecting key nodes is different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according to network structures and layers.</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Both single indicator and multiple indicators have an excellent performance for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selecting key nodes. Notably,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degree,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and their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combinations have good results.</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There are several situations that are hard to recognize critical nodes.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① When a network of the selected layer is Random Regular network</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② When the number of edges in layer A is small (BA(2)-BA(4))</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③ When the number of nodes in layer B is small (Hierarchical Model)</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6510525"/>
      </p:ext>
    </p:extLst>
  </p:cSld>
  <p:clrMapOvr>
    <a:masterClrMapping/>
  </p:clrMapOvr>
  <p:transition spd="med">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Summary(1)</a:t>
            </a:r>
            <a:endParaRPr lang="zh-CN" altLang="en-US" dirty="0"/>
          </a:p>
        </p:txBody>
      </p:sp>
      <p:sp>
        <p:nvSpPr>
          <p:cNvPr id="4" name="직사각형 3"/>
          <p:cNvSpPr/>
          <p:nvPr/>
        </p:nvSpPr>
        <p:spPr>
          <a:xfrm>
            <a:off x="-1277" y="1542709"/>
            <a:ext cx="10459727" cy="535531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A two-layer network model</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interconnected network with different dynamics on each layer is introduced.</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Many indexes are provided to measure a state of the network and consensus. </a:t>
            </a:r>
            <a:endParaRPr lang="en-US" altLang="zh-CN" dirty="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600" dirty="0" smtClean="0">
                <a:solidFill>
                  <a:schemeClr val="accent1"/>
                </a:solidFill>
                <a:latin typeface="Arial" panose="020B0604020202020204" pitchFamily="34" charset="0"/>
                <a:cs typeface="Arial" panose="020B0604020202020204" pitchFamily="34" charset="0"/>
              </a:rPr>
              <a:t>      * AS, AS total, CI, NCR, PCR, CR </a:t>
            </a:r>
            <a:endParaRPr lang="en-US" altLang="zh-CN" sz="1600" dirty="0">
              <a:solidFill>
                <a:schemeClr val="accent1"/>
              </a:solidFill>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Competition on a two-layer network with various structures</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 </a:t>
            </a:r>
            <a:r>
              <a:rPr lang="en-US" altLang="zh-CN" spc="-100" dirty="0" smtClean="0">
                <a:solidFill>
                  <a:srgbClr val="000000"/>
                </a:solidFill>
                <a:latin typeface="Arial" panose="020B0604020202020204" pitchFamily="34" charset="0"/>
                <a:cs typeface="Arial" panose="020B0604020202020204" pitchFamily="34" charset="0"/>
              </a:rPr>
              <a:t>Network structures are altered by changing internal degree, external degree, and network types. </a:t>
            </a:r>
            <a:endParaRPr lang="en-US" altLang="zh-CN" spc="-100" dirty="0">
              <a:solidFill>
                <a:srgbClr val="000000"/>
              </a:solidFill>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 An internal degree on each layer has a different function.</a:t>
            </a:r>
          </a:p>
          <a:p>
            <a:pPr>
              <a:lnSpc>
                <a:spcPct val="150000"/>
              </a:lnSpc>
            </a:pPr>
            <a:r>
              <a:rPr lang="en-US" altLang="zh-CN" sz="1600" dirty="0">
                <a:solidFill>
                  <a:schemeClr val="accent1"/>
                </a:solidFill>
                <a:latin typeface="Arial" panose="020B0604020202020204" pitchFamily="34" charset="0"/>
                <a:cs typeface="Arial" panose="020B0604020202020204" pitchFamily="34" charset="0"/>
              </a:rPr>
              <a:t> </a:t>
            </a:r>
            <a:r>
              <a:rPr lang="en-US" altLang="zh-CN" sz="1600" dirty="0" smtClean="0">
                <a:solidFill>
                  <a:schemeClr val="accent1"/>
                </a:solidFill>
                <a:latin typeface="Arial" panose="020B0604020202020204" pitchFamily="34" charset="0"/>
                <a:cs typeface="Arial" panose="020B0604020202020204" pitchFamily="34" charset="0"/>
              </a:rPr>
              <a:t>     * layer A : keeping a positive state and changing a negative state into a positive state</a:t>
            </a:r>
          </a:p>
          <a:p>
            <a:pPr>
              <a:lnSpc>
                <a:spcPct val="150000"/>
              </a:lnSpc>
            </a:pPr>
            <a:r>
              <a:rPr lang="en-US" altLang="zh-CN" sz="1600" dirty="0">
                <a:solidFill>
                  <a:schemeClr val="accent1"/>
                </a:solidFill>
                <a:latin typeface="Arial" panose="020B0604020202020204" pitchFamily="34" charset="0"/>
                <a:cs typeface="Arial" panose="020B0604020202020204" pitchFamily="34" charset="0"/>
              </a:rPr>
              <a:t> </a:t>
            </a:r>
            <a:r>
              <a:rPr lang="en-US" altLang="zh-CN" sz="1600" dirty="0" smtClean="0">
                <a:solidFill>
                  <a:schemeClr val="accent1"/>
                </a:solidFill>
                <a:latin typeface="Arial" panose="020B0604020202020204" pitchFamily="34" charset="0"/>
                <a:cs typeface="Arial" panose="020B0604020202020204" pitchFamily="34" charset="0"/>
              </a:rPr>
              <a:t>     * layer B : hindering a positive consensus state</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Hierarchical Model are provided by changing an external degree on layer B.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HM is easy to make consensus with the state of layer A.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Too many internal edges on both layers cause coexistence, such as social conflicts.</a:t>
            </a:r>
          </a:p>
        </p:txBody>
      </p:sp>
    </p:spTree>
    <p:extLst>
      <p:ext uri="{BB962C8B-B14F-4D97-AF65-F5344CB8AC3E}">
        <p14:creationId xmlns:p14="http://schemas.microsoft.com/office/powerpoint/2010/main" val="3246923072"/>
      </p:ext>
    </p:extLst>
  </p:cSld>
  <p:clrMapOvr>
    <a:masterClrMapping/>
  </p:clrMapOvr>
  <p:transition spd="med">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0" y="955227"/>
            <a:ext cx="8372163" cy="574183"/>
          </a:xfrm>
        </p:spPr>
        <p:txBody>
          <a:bodyPr>
            <a:normAutofit/>
          </a:bodyPr>
          <a:lstStyle/>
          <a:p>
            <a:r>
              <a:rPr lang="en-US" altLang="zh-CN" sz="2800" dirty="0" smtClean="0"/>
              <a:t>Research Direction</a:t>
            </a:r>
            <a:endParaRPr lang="zh-CN" altLang="en-US" sz="2800" dirty="0"/>
          </a:p>
        </p:txBody>
      </p:sp>
      <p:pic>
        <p:nvPicPr>
          <p:cNvPr id="2" name="그림 1"/>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605" t="15003" r="11922" b="11445"/>
          <a:stretch/>
        </p:blipFill>
        <p:spPr>
          <a:xfrm>
            <a:off x="3575370" y="2286001"/>
            <a:ext cx="5253485" cy="3216165"/>
          </a:xfrm>
          <a:prstGeom prst="rect">
            <a:avLst/>
          </a:prstGeom>
        </p:spPr>
      </p:pic>
      <p:sp>
        <p:nvSpPr>
          <p:cNvPr id="4" name="직사각형 3"/>
          <p:cNvSpPr/>
          <p:nvPr/>
        </p:nvSpPr>
        <p:spPr>
          <a:xfrm>
            <a:off x="0" y="2018581"/>
            <a:ext cx="5028941" cy="869469"/>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How is the network composed?</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(Structure) </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6" name="직사각형 5"/>
          <p:cNvSpPr/>
          <p:nvPr/>
        </p:nvSpPr>
        <p:spPr>
          <a:xfrm>
            <a:off x="0" y="3596223"/>
            <a:ext cx="4156907" cy="1277273"/>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How does the interaction </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of network work?</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(Updating rule)  </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7" name="직사각형 6"/>
          <p:cNvSpPr/>
          <p:nvPr/>
        </p:nvSpPr>
        <p:spPr>
          <a:xfrm>
            <a:off x="7209" y="5506772"/>
            <a:ext cx="8821646" cy="461665"/>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Which node is critical for changing the state?(Key nodes)</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133333" y="6258757"/>
            <a:ext cx="6683433" cy="400110"/>
          </a:xfrm>
          <a:prstGeom prst="rect">
            <a:avLst/>
          </a:prstGeom>
        </p:spPr>
        <p:txBody>
          <a:bodyPr wrap="none">
            <a:spAutoFit/>
          </a:bodyPr>
          <a:lstStyle/>
          <a:p>
            <a:pPr lvl="0">
              <a:spcBef>
                <a:spcPts val="300"/>
              </a:spcBef>
              <a:buClr>
                <a:srgbClr val="004098"/>
              </a:buClr>
              <a:buSzPct val="100000"/>
            </a:pPr>
            <a:r>
              <a:rPr lang="en-US" altLang="zh-CN" sz="2000" dirty="0" smtClean="0">
                <a:solidFill>
                  <a:schemeClr val="accent3"/>
                </a:solidFill>
                <a:latin typeface="Arial" panose="020B0604020202020204" pitchFamily="34" charset="0"/>
                <a:cs typeface="Arial" panose="020B0604020202020204" pitchFamily="34" charset="0"/>
              </a:rPr>
              <a:t>* These factors can influence the final state of a network. </a:t>
            </a:r>
            <a:endParaRPr lang="en-US" altLang="zh-CN" sz="200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80529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Summary(2)</a:t>
            </a:r>
            <a:endParaRPr lang="zh-CN" altLang="en-US" dirty="0"/>
          </a:p>
        </p:txBody>
      </p:sp>
      <p:sp>
        <p:nvSpPr>
          <p:cNvPr id="4" name="직사각형 3"/>
          <p:cNvSpPr/>
          <p:nvPr/>
        </p:nvSpPr>
        <p:spPr>
          <a:xfrm>
            <a:off x="-1277" y="1536565"/>
            <a:ext cx="9888227" cy="522707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200" b="1" dirty="0" smtClean="0">
                <a:latin typeface="Arial" panose="020B0604020202020204" pitchFamily="34" charset="0"/>
                <a:cs typeface="Arial" panose="020B0604020202020204" pitchFamily="34" charset="0"/>
              </a:rPr>
              <a:t>Competition with different updating rules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Simultaneous updating rule and sequential updating rule are considered according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to where they are applied, such as layer, node, and edge.</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Networks with simultaneous updating rule are easy to make slow-consensus,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coexistence, and  transition.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Networks with sequential updating rules are easy to make fast-consensus.</a:t>
            </a:r>
          </a:p>
          <a:p>
            <a:endParaRPr lang="en-US" altLang="zh-CN"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200" b="1" dirty="0" smtClean="0">
                <a:latin typeface="Arial" panose="020B0604020202020204" pitchFamily="34" charset="0"/>
                <a:cs typeface="Arial" panose="020B0604020202020204" pitchFamily="34" charset="0"/>
              </a:rPr>
              <a:t>Influences of key nodes on competition</a:t>
            </a:r>
            <a:endParaRPr lang="en-US" altLang="zh-CN" sz="2200" b="1" dirty="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 </a:t>
            </a:r>
            <a:r>
              <a:rPr lang="en-US" altLang="zh-CN" dirty="0" smtClean="0">
                <a:solidFill>
                  <a:srgbClr val="000000"/>
                </a:solidFill>
                <a:latin typeface="Arial" panose="020B0604020202020204" pitchFamily="34" charset="0"/>
                <a:cs typeface="Arial" panose="020B0604020202020204" pitchFamily="34" charset="0"/>
              </a:rPr>
              <a:t>To select key nodes on the various networks, single indicators and multiple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indicators are applied.</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most effective method  to select key nodes is different according to network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structures and layers.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spc="-70" dirty="0" smtClean="0">
                <a:solidFill>
                  <a:srgbClr val="000000"/>
                </a:solidFill>
                <a:latin typeface="Arial" panose="020B0604020202020204" pitchFamily="34" charset="0"/>
                <a:cs typeface="Arial" panose="020B0604020202020204" pitchFamily="34" charset="0"/>
              </a:rPr>
              <a:t>Both single and multiple indicators have an excellent performance to identify critical nodes.</a:t>
            </a:r>
            <a:endParaRPr lang="en-US" altLang="zh-CN" b="1" spc="-7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422211"/>
      </p:ext>
    </p:extLst>
  </p:cSld>
  <p:clrMapOvr>
    <a:masterClrMapping/>
  </p:clrMapOvr>
  <p:transition spd="med">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Discussion and Future work</a:t>
            </a:r>
            <a:endParaRPr lang="zh-CN" altLang="en-US" dirty="0"/>
          </a:p>
        </p:txBody>
      </p:sp>
      <p:sp>
        <p:nvSpPr>
          <p:cNvPr id="4" name="직사각형 3"/>
          <p:cNvSpPr/>
          <p:nvPr/>
        </p:nvSpPr>
        <p:spPr>
          <a:xfrm>
            <a:off x="-1277" y="1580809"/>
            <a:ext cx="9132577" cy="5288627"/>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400" b="1" dirty="0" smtClean="0">
                <a:latin typeface="Arial" panose="020B0604020202020204" pitchFamily="34" charset="0"/>
                <a:cs typeface="Arial" panose="020B0604020202020204" pitchFamily="34" charset="0"/>
              </a:rPr>
              <a:t>Discussion</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 The state of a competition model might be controlled by managing network </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structures, updating rules, and key nodes.</a:t>
            </a:r>
          </a:p>
          <a:p>
            <a:pPr lvl="0">
              <a:spcBef>
                <a:spcPts val="1000"/>
              </a:spcBef>
              <a:buClr>
                <a:srgbClr val="004098"/>
              </a:buClr>
              <a:buSzPct val="100000"/>
            </a:pPr>
            <a:r>
              <a:rPr lang="en-US" altLang="zh-CN" sz="2000" dirty="0" smtClean="0">
                <a:solidFill>
                  <a:srgbClr val="000000"/>
                </a:solidFill>
                <a:latin typeface="Arial" panose="020B0604020202020204" pitchFamily="34" charset="0"/>
                <a:cs typeface="Arial" panose="020B0604020202020204" pitchFamily="34" charset="0"/>
              </a:rPr>
              <a:t>    - Based on simulation results, the competition models can be applied to </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solve social conflicts, such as election, legislation, adoption of new policies,</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and so on.</a:t>
            </a:r>
          </a:p>
          <a:p>
            <a:pPr lvl="0">
              <a:spcBef>
                <a:spcPts val="1000"/>
              </a:spcBef>
              <a:buClr>
                <a:srgbClr val="004098"/>
              </a:buClr>
              <a:buSzPct val="100000"/>
            </a:pPr>
            <a:endParaRPr lang="en-US" altLang="zh-CN" sz="2000" b="1" dirty="0" smtClean="0">
              <a:solidFill>
                <a:srgbClr val="000000"/>
              </a:solidFill>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400" b="1" dirty="0" smtClean="0">
                <a:latin typeface="Arial" panose="020B0604020202020204" pitchFamily="34" charset="0"/>
                <a:cs typeface="Arial" panose="020B0604020202020204" pitchFamily="34" charset="0"/>
              </a:rPr>
              <a:t>Future work</a:t>
            </a:r>
          </a:p>
          <a:p>
            <a:pPr lvl="0">
              <a:spcBef>
                <a:spcPts val="1000"/>
              </a:spcBef>
              <a:buClr>
                <a:srgbClr val="004098"/>
              </a:buClr>
              <a:buSzPct val="100000"/>
            </a:pPr>
            <a:r>
              <a:rPr lang="en-US" altLang="zh-CN" sz="2000" dirty="0" smtClean="0">
                <a:solidFill>
                  <a:srgbClr val="000000"/>
                </a:solidFill>
                <a:latin typeface="Arial" panose="020B0604020202020204" pitchFamily="34" charset="0"/>
                <a:cs typeface="Arial" panose="020B0604020202020204" pitchFamily="34" charset="0"/>
              </a:rPr>
              <a:t>    - Making a generalized competition model with various structures and</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updating rules</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 Recognizing critical nodes on the generalized competition model</a:t>
            </a:r>
          </a:p>
          <a:p>
            <a:pPr lvl="0">
              <a:spcBef>
                <a:spcPts val="1000"/>
              </a:spcBef>
              <a:buClr>
                <a:srgbClr val="004098"/>
              </a:buClr>
              <a:buSzPct val="100000"/>
            </a:pPr>
            <a:endParaRPr lang="en-US" altLang="zh-CN"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0986798"/>
      </p:ext>
    </p:extLst>
  </p:cSld>
  <p:clrMapOvr>
    <a:masterClrMapping/>
  </p:clrMapOvr>
  <p:transition spd="med">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BA226-9CD6-4DEC-94C2-56BEBEB9235D}"/>
              </a:ext>
            </a:extLst>
          </p:cNvPr>
          <p:cNvSpPr>
            <a:spLocks noGrp="1"/>
          </p:cNvSpPr>
          <p:nvPr>
            <p:ph type="title"/>
          </p:nvPr>
        </p:nvSpPr>
        <p:spPr/>
        <p:txBody>
          <a:bodyPr/>
          <a:lstStyle/>
          <a:p>
            <a:r>
              <a:rPr lang="en-US" altLang="zh-CN" dirty="0" smtClean="0"/>
              <a:t>Thank you</a:t>
            </a:r>
            <a:endParaRPr lang="zh-CN" altLang="en-US" dirty="0"/>
          </a:p>
        </p:txBody>
      </p:sp>
    </p:spTree>
    <p:extLst>
      <p:ext uri="{BB962C8B-B14F-4D97-AF65-F5344CB8AC3E}">
        <p14:creationId xmlns:p14="http://schemas.microsoft.com/office/powerpoint/2010/main" val="24861322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529410"/>
            <a:ext cx="9010717" cy="4144724"/>
          </a:xfrm>
          <a:prstGeom prst="rect">
            <a:avLst/>
          </a:prstGeom>
        </p:spPr>
        <p:txBody>
          <a:bodyPr wrap="square">
            <a:spAutoFit/>
          </a:bodyPr>
          <a:lstStyle/>
          <a:p>
            <a:pPr marL="228600" lvl="0" indent="-228600">
              <a:lnSpc>
                <a:spcPct val="150000"/>
              </a:lnSpc>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Objectives</a:t>
            </a:r>
          </a:p>
          <a:p>
            <a:pPr>
              <a:lnSpc>
                <a:spcPct val="150000"/>
              </a:lnSpc>
            </a:pPr>
            <a:r>
              <a:rPr lang="en-US" altLang="zh-CN" sz="2000" dirty="0">
                <a:latin typeface="Arial" panose="020B0604020202020204" pitchFamily="34" charset="0"/>
                <a:cs typeface="Arial" panose="020B0604020202020204" pitchFamily="34" charset="0"/>
              </a:rPr>
              <a:t> </a:t>
            </a:r>
            <a:r>
              <a:rPr lang="en-US" altLang="zh-CN" sz="2000" dirty="0" smtClean="0">
                <a:latin typeface="Arial" panose="020B0604020202020204" pitchFamily="34" charset="0"/>
                <a:cs typeface="Arial" panose="020B0604020202020204" pitchFamily="34" charset="0"/>
              </a:rPr>
              <a:t>   - </a:t>
            </a:r>
            <a:r>
              <a:rPr lang="en-US" altLang="zh-CN" sz="2000" dirty="0">
                <a:latin typeface="Arial" panose="020B0604020202020204" pitchFamily="34" charset="0"/>
                <a:cs typeface="Arial" panose="020B0604020202020204" pitchFamily="34" charset="0"/>
              </a:rPr>
              <a:t>Study on </a:t>
            </a:r>
            <a:r>
              <a:rPr lang="en-US" altLang="zh-CN" sz="2000" dirty="0" smtClean="0">
                <a:latin typeface="Arial" panose="020B0604020202020204" pitchFamily="34" charset="0"/>
                <a:cs typeface="Arial" panose="020B0604020202020204" pitchFamily="34" charset="0"/>
              </a:rPr>
              <a:t>the characteristics </a:t>
            </a:r>
            <a:r>
              <a:rPr lang="en-US" altLang="zh-CN" sz="2000" dirty="0">
                <a:latin typeface="Arial" panose="020B0604020202020204" pitchFamily="34" charset="0"/>
                <a:cs typeface="Arial" panose="020B0604020202020204" pitchFamily="34" charset="0"/>
              </a:rPr>
              <a:t>of </a:t>
            </a:r>
            <a:r>
              <a:rPr lang="en-US" altLang="zh-CN" sz="2000" dirty="0" smtClean="0">
                <a:latin typeface="Arial" panose="020B0604020202020204" pitchFamily="34" charset="0"/>
                <a:cs typeface="Arial" panose="020B0604020202020204" pitchFamily="34" charset="0"/>
              </a:rPr>
              <a:t>competition models </a:t>
            </a:r>
          </a:p>
          <a:p>
            <a:pPr>
              <a:lnSpc>
                <a:spcPct val="150000"/>
              </a:lnSpc>
            </a:pPr>
            <a:endParaRPr lang="en-US" altLang="zh-CN" sz="2000" dirty="0" smtClean="0">
              <a:latin typeface="Arial" panose="020B0604020202020204" pitchFamily="34" charset="0"/>
              <a:cs typeface="Arial" panose="020B0604020202020204" pitchFamily="34" charset="0"/>
            </a:endParaRPr>
          </a:p>
          <a:p>
            <a:pPr marL="228600" lvl="0" indent="-228600">
              <a:lnSpc>
                <a:spcPct val="150000"/>
              </a:lnSpc>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Research Direction</a:t>
            </a:r>
            <a:endParaRPr lang="en-US" altLang="zh-CN" sz="2000" dirty="0">
              <a:latin typeface="Arial" panose="020B0604020202020204" pitchFamily="34" charset="0"/>
              <a:cs typeface="Arial" panose="020B0604020202020204" pitchFamily="34" charset="0"/>
            </a:endParaRP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By changing network structures, it is analyzed what components make consensus.</a:t>
            </a:r>
          </a:p>
          <a:p>
            <a:pPr>
              <a:lnSpc>
                <a:spcPct val="150000"/>
              </a:lnSpc>
            </a:pPr>
            <a:r>
              <a:rPr lang="en-US" altLang="zh-CN" dirty="0" smtClean="0">
                <a:latin typeface="Arial" panose="020B0604020202020204" pitchFamily="34" charset="0"/>
                <a:cs typeface="Arial" panose="020B0604020202020204" pitchFamily="34" charset="0"/>
              </a:rPr>
              <a:t>    - By changing updating rules, it is analyzed whether the updating rules affect the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final state of a network.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By selecting key nodes, it is researched which nodes are critical and which method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has an excellent performance for identifying key nodes</a:t>
            </a:r>
          </a:p>
        </p:txBody>
      </p:sp>
      <p:sp>
        <p:nvSpPr>
          <p:cNvPr id="5" name="제목 2"/>
          <p:cNvSpPr>
            <a:spLocks noGrp="1"/>
          </p:cNvSpPr>
          <p:nvPr>
            <p:ph type="title"/>
          </p:nvPr>
        </p:nvSpPr>
        <p:spPr>
          <a:xfrm>
            <a:off x="0" y="955227"/>
            <a:ext cx="8372163" cy="574183"/>
          </a:xfrm>
        </p:spPr>
        <p:txBody>
          <a:bodyPr>
            <a:normAutofit/>
          </a:bodyPr>
          <a:lstStyle/>
          <a:p>
            <a:r>
              <a:rPr lang="en-US" altLang="zh-CN" sz="2800" dirty="0" smtClean="0"/>
              <a:t>Research Direction</a:t>
            </a:r>
            <a:endParaRPr lang="zh-CN" altLang="en-US" sz="2800" dirty="0"/>
          </a:p>
        </p:txBody>
      </p:sp>
    </p:spTree>
    <p:extLst>
      <p:ext uri="{BB962C8B-B14F-4D97-AF65-F5344CB8AC3E}">
        <p14:creationId xmlns:p14="http://schemas.microsoft.com/office/powerpoint/2010/main" val="148938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5364543" y="2176786"/>
            <a:ext cx="2040647" cy="369332"/>
          </a:xfrm>
          <a:prstGeom prst="rect">
            <a:avLst/>
          </a:prstGeom>
        </p:spPr>
        <p:txBody>
          <a:bodyPr wrap="square">
            <a:spAutoFit/>
          </a:bodyPr>
          <a:lstStyle/>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S</a:t>
            </a:r>
            <a:r>
              <a:rPr lang="en-US" altLang="zh-CN" dirty="0" smtClean="0">
                <a:solidFill>
                  <a:srgbClr val="000000"/>
                </a:solidFill>
                <a:latin typeface="Arial" panose="020B0604020202020204" pitchFamily="34" charset="0"/>
                <a:cs typeface="Arial" panose="020B0604020202020204" pitchFamily="34" charset="0"/>
              </a:rPr>
              <a:t>ocial opinion</a:t>
            </a:r>
          </a:p>
        </p:txBody>
      </p:sp>
      <p:sp>
        <p:nvSpPr>
          <p:cNvPr id="8" name="직사각형 7"/>
          <p:cNvSpPr/>
          <p:nvPr/>
        </p:nvSpPr>
        <p:spPr>
          <a:xfrm>
            <a:off x="5229890" y="4245880"/>
            <a:ext cx="1890261"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Decision-making</a:t>
            </a:r>
          </a:p>
        </p:txBody>
      </p:sp>
      <p:sp>
        <p:nvSpPr>
          <p:cNvPr id="9" name="직사각형 8"/>
          <p:cNvSpPr/>
          <p:nvPr/>
        </p:nvSpPr>
        <p:spPr>
          <a:xfrm>
            <a:off x="263244" y="5597242"/>
            <a:ext cx="8687539" cy="923330"/>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We </a:t>
            </a:r>
            <a:r>
              <a:rPr lang="en-US" altLang="zh-CN" dirty="0">
                <a:latin typeface="Arial" panose="020B0604020202020204" pitchFamily="34" charset="0"/>
                <a:cs typeface="Arial" panose="020B0604020202020204" pitchFamily="34" charset="0"/>
              </a:rPr>
              <a:t>study the competitions </a:t>
            </a:r>
            <a:r>
              <a:rPr lang="en-US" altLang="zh-CN" dirty="0" smtClean="0">
                <a:latin typeface="Arial" panose="020B0604020202020204" pitchFamily="34" charset="0"/>
                <a:cs typeface="Arial" panose="020B0604020202020204" pitchFamily="34" charset="0"/>
              </a:rPr>
              <a:t>on interconnected networks </a:t>
            </a:r>
            <a:r>
              <a:rPr lang="en-US" altLang="zh-CN" dirty="0">
                <a:latin typeface="Arial" panose="020B0604020202020204" pitchFamily="34" charset="0"/>
                <a:cs typeface="Arial" panose="020B0604020202020204" pitchFamily="34" charset="0"/>
              </a:rPr>
              <a:t>with various structures, and </a:t>
            </a:r>
            <a:r>
              <a:rPr lang="en-US" altLang="zh-CN" dirty="0" smtClean="0">
                <a:latin typeface="Arial" panose="020B0604020202020204" pitchFamily="34" charset="0"/>
                <a:cs typeface="Arial" panose="020B0604020202020204" pitchFamily="34" charset="0"/>
              </a:rPr>
              <a:t>investigate which </a:t>
            </a:r>
            <a:r>
              <a:rPr lang="en-US" altLang="zh-CN" dirty="0">
                <a:latin typeface="Arial" panose="020B0604020202020204" pitchFamily="34" charset="0"/>
                <a:cs typeface="Arial" panose="020B0604020202020204" pitchFamily="34" charset="0"/>
              </a:rPr>
              <a:t>structure </a:t>
            </a:r>
            <a:r>
              <a:rPr lang="en-US" altLang="zh-CN" dirty="0" smtClean="0">
                <a:latin typeface="Arial" panose="020B0604020202020204" pitchFamily="34" charset="0"/>
                <a:cs typeface="Arial" panose="020B0604020202020204" pitchFamily="34" charset="0"/>
              </a:rPr>
              <a:t>and which updating rule have </a:t>
            </a:r>
            <a:r>
              <a:rPr lang="en-US" altLang="zh-CN" dirty="0">
                <a:latin typeface="Arial" panose="020B0604020202020204" pitchFamily="34" charset="0"/>
                <a:cs typeface="Arial" panose="020B0604020202020204" pitchFamily="34" charset="0"/>
              </a:rPr>
              <a:t>more probability to perform </a:t>
            </a:r>
            <a:r>
              <a:rPr lang="en-US" altLang="zh-CN" dirty="0" smtClean="0">
                <a:latin typeface="Arial" panose="020B0604020202020204" pitchFamily="34" charset="0"/>
                <a:cs typeface="Arial" panose="020B0604020202020204" pitchFamily="34" charset="0"/>
              </a:rPr>
              <a:t>consensus results, and which key nodes are critical. </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5" name="위쪽/아래쪽 화살표 4"/>
          <p:cNvSpPr/>
          <p:nvPr/>
        </p:nvSpPr>
        <p:spPr>
          <a:xfrm>
            <a:off x="5938660" y="2824499"/>
            <a:ext cx="472720" cy="114300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직사각형 9"/>
          <p:cNvSpPr/>
          <p:nvPr/>
        </p:nvSpPr>
        <p:spPr>
          <a:xfrm>
            <a:off x="6411380" y="3163302"/>
            <a:ext cx="2005677"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Mutual interaction</a:t>
            </a:r>
          </a:p>
        </p:txBody>
      </p:sp>
      <p:sp>
        <p:nvSpPr>
          <p:cNvPr id="11" name="직사각형 10"/>
          <p:cNvSpPr/>
          <p:nvPr/>
        </p:nvSpPr>
        <p:spPr>
          <a:xfrm>
            <a:off x="288241" y="5019383"/>
            <a:ext cx="7125977" cy="369332"/>
          </a:xfrm>
          <a:prstGeom prst="rect">
            <a:avLst/>
          </a:prstGeom>
        </p:spPr>
        <p:txBody>
          <a:bodyPr wrap="square">
            <a:spAutoFit/>
          </a:bodyPr>
          <a:lstStyle/>
          <a:p>
            <a:pPr lvl="0">
              <a:spcBef>
                <a:spcPts val="1000"/>
              </a:spcBef>
              <a:buClr>
                <a:srgbClr val="004098"/>
              </a:buClr>
              <a:buSzPct val="100000"/>
            </a:pPr>
            <a:r>
              <a:rPr lang="en-US" altLang="zh-CN" dirty="0" smtClean="0">
                <a:solidFill>
                  <a:schemeClr val="accent1"/>
                </a:solidFill>
                <a:latin typeface="Arial" panose="020B0604020202020204" pitchFamily="34" charset="0"/>
                <a:cs typeface="Arial" panose="020B0604020202020204" pitchFamily="34" charset="0"/>
              </a:rPr>
              <a:t>Example case : legalization, vote systems, decision-making system</a:t>
            </a:r>
          </a:p>
        </p:txBody>
      </p:sp>
      <p:pic>
        <p:nvPicPr>
          <p:cNvPr id="12" name="그림 11"/>
          <p:cNvPicPr/>
          <p:nvPr/>
        </p:nvPicPr>
        <p:blipFill rotWithShape="1">
          <a:blip r:embed="rId3">
            <a:clrChange>
              <a:clrFrom>
                <a:srgbClr val="FFFFFF"/>
              </a:clrFrom>
              <a:clrTo>
                <a:srgbClr val="FFFFFF">
                  <a:alpha val="0"/>
                </a:srgbClr>
              </a:clrTo>
            </a:clrChange>
          </a:blip>
          <a:srcRect l="20440" t="27059" r="7122" b="10030"/>
          <a:stretch/>
        </p:blipFill>
        <p:spPr bwMode="auto">
          <a:xfrm>
            <a:off x="0" y="1541318"/>
            <a:ext cx="5702300" cy="3508759"/>
          </a:xfrm>
          <a:prstGeom prst="rect">
            <a:avLst/>
          </a:prstGeom>
          <a:ln>
            <a:noFill/>
          </a:ln>
          <a:extLst>
            <a:ext uri="{53640926-AAD7-44D8-BBD7-CCE9431645EC}">
              <a14:shadowObscured xmlns:a14="http://schemas.microsoft.com/office/drawing/2010/main"/>
            </a:ext>
          </a:extLst>
        </p:spPr>
      </p:pic>
      <p:sp>
        <p:nvSpPr>
          <p:cNvPr id="14"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spTree>
    <p:extLst>
      <p:ext uri="{BB962C8B-B14F-4D97-AF65-F5344CB8AC3E}">
        <p14:creationId xmlns:p14="http://schemas.microsoft.com/office/powerpoint/2010/main" val="3327431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31178" y="1650659"/>
            <a:ext cx="9170474" cy="80534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Dynamics Algorithm for layer A</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M-Model(including persuasion and compromise process in various opinion formation)</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8" name="TextBox 7"/>
          <p:cNvSpPr txBox="1"/>
          <p:nvPr/>
        </p:nvSpPr>
        <p:spPr>
          <a:xfrm>
            <a:off x="425605" y="5829088"/>
            <a:ext cx="8718395" cy="830997"/>
          </a:xfrm>
          <a:prstGeom prst="rect">
            <a:avLst/>
          </a:prstGeom>
          <a:noFill/>
        </p:spPr>
        <p:txBody>
          <a:bodyPr wrap="square" rtlCol="0">
            <a:spAutoFit/>
          </a:bodyPr>
          <a:lstStyle/>
          <a:p>
            <a:r>
              <a:rPr lang="en-US" altLang="zh-CN" sz="1600" dirty="0" smtClean="0">
                <a:solidFill>
                  <a:schemeClr val="accent1"/>
                </a:solidFill>
                <a:latin typeface="Arial" panose="020B0604020202020204" pitchFamily="34" charset="0"/>
                <a:cs typeface="Arial" panose="020B0604020202020204" pitchFamily="34" charset="0"/>
              </a:rPr>
              <a:t>In this thesis, this model can have four states(-2, -1, +1, +2). The parameters are set up to be like p + q  = 1. So, As the parameter of layer A, p represents the reinforcement</a:t>
            </a:r>
            <a:endParaRPr lang="en-US" altLang="zh-CN" sz="1600" dirty="0">
              <a:solidFill>
                <a:schemeClr val="accent1"/>
              </a:solidFill>
              <a:latin typeface="Arial" panose="020B0604020202020204" pitchFamily="34" charset="0"/>
              <a:cs typeface="Arial" panose="020B0604020202020204" pitchFamily="34" charset="0"/>
            </a:endParaRPr>
          </a:p>
          <a:p>
            <a:r>
              <a:rPr lang="en-US" altLang="zh-CN" sz="1600" dirty="0" smtClean="0">
                <a:solidFill>
                  <a:schemeClr val="accent3"/>
                </a:solidFill>
                <a:latin typeface="Arial" panose="020B0604020202020204" pitchFamily="34" charset="0"/>
                <a:cs typeface="Arial" panose="020B0604020202020204" pitchFamily="34" charset="0"/>
              </a:rPr>
              <a:t>* reinforcement(p) </a:t>
            </a:r>
            <a:r>
              <a:rPr lang="en-US" altLang="zh-CN" sz="1600" dirty="0">
                <a:solidFill>
                  <a:schemeClr val="accent3"/>
                </a:solidFill>
                <a:latin typeface="Arial" panose="020B0604020202020204" pitchFamily="34" charset="0"/>
                <a:cs typeface="Arial" panose="020B0604020202020204" pitchFamily="34" charset="0"/>
              </a:rPr>
              <a:t>: the tendency to keep </a:t>
            </a:r>
            <a:r>
              <a:rPr lang="en-US" altLang="zh-CN" sz="1600" dirty="0" smtClean="0">
                <a:solidFill>
                  <a:schemeClr val="accent3"/>
                </a:solidFill>
                <a:latin typeface="Arial" panose="020B0604020202020204" pitchFamily="34" charset="0"/>
                <a:cs typeface="Arial" panose="020B0604020202020204" pitchFamily="34" charset="0"/>
              </a:rPr>
              <a:t>orientation</a:t>
            </a:r>
            <a:endParaRPr lang="zh-CN" altLang="en-US" sz="1600" dirty="0">
              <a:solidFill>
                <a:schemeClr val="accent3"/>
              </a:solidFill>
            </a:endParaRPr>
          </a:p>
        </p:txBody>
      </p:sp>
      <p:sp>
        <p:nvSpPr>
          <p:cNvPr id="4" name="직사각형 3"/>
          <p:cNvSpPr/>
          <p:nvPr/>
        </p:nvSpPr>
        <p:spPr>
          <a:xfrm>
            <a:off x="425605" y="2491568"/>
            <a:ext cx="5509882" cy="307777"/>
          </a:xfrm>
          <a:prstGeom prst="rect">
            <a:avLst/>
          </a:prstGeom>
        </p:spPr>
        <p:txBody>
          <a:bodyPr wrap="square">
            <a:spAutoFit/>
          </a:bodyPr>
          <a:lstStyle/>
          <a:p>
            <a:r>
              <a:rPr lang="en-US" altLang="zh-CN" sz="1400" dirty="0">
                <a:solidFill>
                  <a:srgbClr val="000000"/>
                </a:solidFill>
                <a:latin typeface="Arial" panose="020B0604020202020204" pitchFamily="34" charset="0"/>
                <a:cs typeface="Arial" panose="020B0604020202020204" pitchFamily="34" charset="0"/>
              </a:rPr>
              <a:t> </a:t>
            </a:r>
            <a:r>
              <a:rPr lang="en-US" altLang="zh-CN" sz="1400" dirty="0" smtClean="0">
                <a:solidFill>
                  <a:srgbClr val="000000"/>
                </a:solidFill>
                <a:latin typeface="Arial" panose="020B0604020202020204" pitchFamily="34" charset="0"/>
                <a:cs typeface="Arial" panose="020B0604020202020204" pitchFamily="34" charset="0"/>
              </a:rPr>
              <a:t>persuasion(probability </a:t>
            </a:r>
            <a:r>
              <a:rPr lang="en-US" altLang="zh-CN" sz="1400" dirty="0">
                <a:solidFill>
                  <a:srgbClr val="000000"/>
                </a:solidFill>
                <a:latin typeface="Arial" panose="020B0604020202020204" pitchFamily="34" charset="0"/>
                <a:cs typeface="Arial" panose="020B0604020202020204" pitchFamily="34" charset="0"/>
              </a:rPr>
              <a:t>p) : same orientation, </a:t>
            </a:r>
            <a:r>
              <a:rPr lang="en-US" altLang="zh-CN" sz="1400" dirty="0" smtClean="0">
                <a:solidFill>
                  <a:srgbClr val="000000"/>
                </a:solidFill>
                <a:latin typeface="Arial" panose="020B0604020202020204" pitchFamily="34" charset="0"/>
                <a:cs typeface="Arial" panose="020B0604020202020204" pitchFamily="34" charset="0"/>
              </a:rPr>
              <a:t>increasing </a:t>
            </a:r>
            <a:r>
              <a:rPr lang="en-US" altLang="zh-CN" sz="1400" dirty="0">
                <a:solidFill>
                  <a:srgbClr val="000000"/>
                </a:solidFill>
                <a:latin typeface="Arial" panose="020B0604020202020204" pitchFamily="34" charset="0"/>
                <a:cs typeface="Arial" panose="020B0604020202020204" pitchFamily="34" charset="0"/>
              </a:rPr>
              <a:t>intensity</a:t>
            </a:r>
            <a:endParaRPr lang="zh-CN" altLang="en-US" sz="1400" dirty="0"/>
          </a:p>
        </p:txBody>
      </p:sp>
      <p:sp>
        <p:nvSpPr>
          <p:cNvPr id="9" name="직사각형 8"/>
          <p:cNvSpPr/>
          <p:nvPr/>
        </p:nvSpPr>
        <p:spPr>
          <a:xfrm>
            <a:off x="459947" y="4262048"/>
            <a:ext cx="6342270" cy="307777"/>
          </a:xfrm>
          <a:prstGeom prst="rect">
            <a:avLst/>
          </a:prstGeom>
        </p:spPr>
        <p:txBody>
          <a:bodyPr wrap="square">
            <a:spAutoFit/>
          </a:bodyPr>
          <a:lstStyle/>
          <a:p>
            <a:r>
              <a:rPr lang="en-US" altLang="zh-CN" sz="1400" dirty="0">
                <a:solidFill>
                  <a:srgbClr val="000000"/>
                </a:solidFill>
                <a:latin typeface="Arial" panose="020B0604020202020204" pitchFamily="34" charset="0"/>
                <a:cs typeface="Arial" panose="020B0604020202020204" pitchFamily="34" charset="0"/>
              </a:rPr>
              <a:t> </a:t>
            </a:r>
            <a:r>
              <a:rPr lang="en-US" altLang="zh-CN" sz="1400" dirty="0" smtClean="0">
                <a:solidFill>
                  <a:srgbClr val="000000"/>
                </a:solidFill>
                <a:latin typeface="Arial" panose="020B0604020202020204" pitchFamily="34" charset="0"/>
                <a:cs typeface="Arial" panose="020B0604020202020204" pitchFamily="34" charset="0"/>
              </a:rPr>
              <a:t>compromise(probability </a:t>
            </a:r>
            <a:r>
              <a:rPr lang="en-US" altLang="zh-CN" sz="1400" dirty="0">
                <a:solidFill>
                  <a:srgbClr val="000000"/>
                </a:solidFill>
                <a:latin typeface="Arial" panose="020B0604020202020204" pitchFamily="34" charset="0"/>
                <a:cs typeface="Arial" panose="020B0604020202020204" pitchFamily="34" charset="0"/>
              </a:rPr>
              <a:t>q) : opposite orientation, </a:t>
            </a:r>
            <a:r>
              <a:rPr lang="en-US" altLang="zh-CN" sz="1400" dirty="0" smtClean="0">
                <a:solidFill>
                  <a:srgbClr val="000000"/>
                </a:solidFill>
                <a:latin typeface="Arial" panose="020B0604020202020204" pitchFamily="34" charset="0"/>
                <a:cs typeface="Arial" panose="020B0604020202020204" pitchFamily="34" charset="0"/>
              </a:rPr>
              <a:t>decreasing </a:t>
            </a:r>
            <a:r>
              <a:rPr lang="en-US" altLang="zh-CN" sz="1400" dirty="0">
                <a:solidFill>
                  <a:srgbClr val="000000"/>
                </a:solidFill>
                <a:latin typeface="Arial" panose="020B0604020202020204" pitchFamily="34" charset="0"/>
                <a:cs typeface="Arial" panose="020B0604020202020204" pitchFamily="34" charset="0"/>
              </a:rPr>
              <a:t>intensity</a:t>
            </a:r>
            <a:endParaRPr lang="zh-CN" altLang="en-US" sz="1400" dirty="0"/>
          </a:p>
        </p:txBody>
      </p:sp>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b="67407"/>
          <a:stretch/>
        </p:blipFill>
        <p:spPr>
          <a:xfrm>
            <a:off x="1997777" y="2796190"/>
            <a:ext cx="5414040" cy="1465858"/>
          </a:xfrm>
          <a:prstGeom prst="rect">
            <a:avLst/>
          </a:prstGeom>
        </p:spPr>
      </p:pic>
      <p:pic>
        <p:nvPicPr>
          <p:cNvPr id="12" name="그림 11"/>
          <p:cNvPicPr>
            <a:picLocks noChangeAspect="1"/>
          </p:cNvPicPr>
          <p:nvPr/>
        </p:nvPicPr>
        <p:blipFill rotWithShape="1">
          <a:blip r:embed="rId4" cstate="print">
            <a:extLst>
              <a:ext uri="{28A0092B-C50C-407E-A947-70E740481C1C}">
                <a14:useLocalDpi xmlns:a14="http://schemas.microsoft.com/office/drawing/2010/main" val="0"/>
              </a:ext>
            </a:extLst>
          </a:blip>
          <a:srcRect t="34146" b="33261"/>
          <a:stretch/>
        </p:blipFill>
        <p:spPr>
          <a:xfrm>
            <a:off x="1985077" y="4444915"/>
            <a:ext cx="5426740" cy="1400362"/>
          </a:xfrm>
          <a:prstGeom prst="rect">
            <a:avLst/>
          </a:prstGeom>
        </p:spPr>
      </p:pic>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spTree>
    <p:extLst>
      <p:ext uri="{BB962C8B-B14F-4D97-AF65-F5344CB8AC3E}">
        <p14:creationId xmlns:p14="http://schemas.microsoft.com/office/powerpoint/2010/main" val="3472781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241540" y="1650659"/>
            <a:ext cx="8696720" cy="2021066"/>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Dynamics Algorithm for layer B</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Abrams - </a:t>
            </a:r>
            <a:r>
              <a:rPr lang="en-US" altLang="zh-CN" dirty="0" err="1" smtClean="0">
                <a:solidFill>
                  <a:srgbClr val="000000"/>
                </a:solidFill>
                <a:latin typeface="Arial" panose="020B0604020202020204" pitchFamily="34" charset="0"/>
                <a:cs typeface="Arial" panose="020B0604020202020204" pitchFamily="34" charset="0"/>
              </a:rPr>
              <a:t>Strogatz</a:t>
            </a:r>
            <a:r>
              <a:rPr lang="en-US" altLang="zh-CN" dirty="0" smtClean="0">
                <a:solidFill>
                  <a:srgbClr val="000000"/>
                </a:solidFill>
                <a:latin typeface="Arial" panose="020B0604020202020204" pitchFamily="34" charset="0"/>
                <a:cs typeface="Arial" panose="020B0604020202020204" pitchFamily="34" charset="0"/>
              </a:rPr>
              <a:t> Model(Language Death Model / AS Model)</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2" name="TextBox 1"/>
          <p:cNvSpPr txBox="1"/>
          <p:nvPr/>
        </p:nvSpPr>
        <p:spPr>
          <a:xfrm>
            <a:off x="432650" y="2530879"/>
            <a:ext cx="6048802" cy="338554"/>
          </a:xfrm>
          <a:prstGeom prst="rect">
            <a:avLst/>
          </a:prstGeom>
          <a:noFill/>
        </p:spPr>
        <p:txBody>
          <a:bodyPr wrap="square" rtlCol="0">
            <a:spAutoFit/>
          </a:bodyPr>
          <a:lstStyle/>
          <a:p>
            <a:r>
              <a:rPr lang="en-US" altLang="zh-CN" sz="1600" dirty="0" smtClean="0">
                <a:solidFill>
                  <a:schemeClr val="accent1"/>
                </a:solidFill>
                <a:latin typeface="Arial" panose="020B0604020202020204" pitchFamily="34" charset="0"/>
                <a:cs typeface="Arial" panose="020B0604020202020204" pitchFamily="34" charset="0"/>
              </a:rPr>
              <a:t>This model is only for binary state  such as (+1, -1 </a:t>
            </a:r>
            <a:r>
              <a:rPr lang="zh-CN" altLang="en-US" sz="1600" dirty="0" smtClean="0">
                <a:solidFill>
                  <a:schemeClr val="accent1"/>
                </a:solidFill>
                <a:latin typeface="Arial" panose="020B0604020202020204" pitchFamily="34" charset="0"/>
                <a:cs typeface="Arial" panose="020B0604020202020204" pitchFamily="34" charset="0"/>
              </a:rPr>
              <a:t>）</a:t>
            </a:r>
            <a:r>
              <a:rPr lang="en-US" altLang="zh-CN" sz="1600" dirty="0" smtClean="0">
                <a:solidFill>
                  <a:schemeClr val="accent1"/>
                </a:solidFill>
                <a:latin typeface="Arial" panose="020B0604020202020204" pitchFamily="34" charset="0"/>
                <a:cs typeface="Arial" panose="020B0604020202020204" pitchFamily="34" charset="0"/>
              </a:rPr>
              <a:t>or (1, 0</a:t>
            </a:r>
            <a:r>
              <a:rPr lang="zh-CN" altLang="en-US" sz="1600" dirty="0" smtClean="0">
                <a:solidFill>
                  <a:schemeClr val="accent1"/>
                </a:solidFill>
                <a:latin typeface="Arial" panose="020B0604020202020204" pitchFamily="34" charset="0"/>
                <a:cs typeface="Arial" panose="020B0604020202020204" pitchFamily="34" charset="0"/>
              </a:rPr>
              <a:t>）</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4" name="직사각형 3"/>
          <p:cNvSpPr/>
          <p:nvPr/>
        </p:nvSpPr>
        <p:spPr>
          <a:xfrm>
            <a:off x="334128" y="6374087"/>
            <a:ext cx="6245846" cy="338554"/>
          </a:xfrm>
          <a:prstGeom prst="rect">
            <a:avLst/>
          </a:prstGeom>
        </p:spPr>
        <p:txBody>
          <a:bodyPr wrap="square">
            <a:spAutoFit/>
          </a:bodyPr>
          <a:lstStyle/>
          <a:p>
            <a:r>
              <a:rPr lang="en-US" altLang="zh-CN" sz="1600" dirty="0">
                <a:solidFill>
                  <a:schemeClr val="accent3"/>
                </a:solidFill>
                <a:latin typeface="Arial" panose="020B0604020202020204" pitchFamily="34" charset="0"/>
                <a:cs typeface="Arial" panose="020B0604020202020204" pitchFamily="34" charset="0"/>
              </a:rPr>
              <a:t> * </a:t>
            </a:r>
            <a:r>
              <a:rPr lang="en-US" altLang="zh-CN" sz="1600" dirty="0" smtClean="0">
                <a:solidFill>
                  <a:schemeClr val="accent3"/>
                </a:solidFill>
                <a:latin typeface="Arial" panose="020B0604020202020204" pitchFamily="34" charset="0"/>
                <a:cs typeface="Arial" panose="020B0604020202020204" pitchFamily="34" charset="0"/>
              </a:rPr>
              <a:t>Volatility(v) </a:t>
            </a:r>
            <a:r>
              <a:rPr lang="en-US" altLang="zh-CN" sz="1600" dirty="0">
                <a:solidFill>
                  <a:schemeClr val="accent3"/>
                </a:solidFill>
                <a:latin typeface="Arial" panose="020B0604020202020204" pitchFamily="34" charset="0"/>
                <a:cs typeface="Arial" panose="020B0604020202020204" pitchFamily="34" charset="0"/>
              </a:rPr>
              <a:t>: the tendency to switch to the other side</a:t>
            </a:r>
            <a:endParaRPr lang="zh-CN" altLang="en-US" sz="1600" dirty="0">
              <a:solidFill>
                <a:schemeClr val="accent3"/>
              </a:solidFill>
            </a:endParaRP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t="67513"/>
          <a:stretch/>
        </p:blipFill>
        <p:spPr>
          <a:xfrm>
            <a:off x="961784" y="4186241"/>
            <a:ext cx="6843059" cy="2227943"/>
          </a:xfrm>
          <a:prstGeom prst="rect">
            <a:avLst/>
          </a:prstGeom>
        </p:spPr>
      </p:pic>
      <p:pic>
        <p:nvPicPr>
          <p:cNvPr id="11" name="그림 10"/>
          <p:cNvPicPr>
            <a:picLocks noChangeAspect="1"/>
          </p:cNvPicPr>
          <p:nvPr/>
        </p:nvPicPr>
        <p:blipFill rotWithShape="1">
          <a:blip r:embed="rId4">
            <a:clrChange>
              <a:clrFrom>
                <a:srgbClr val="FFFFFF"/>
              </a:clrFrom>
              <a:clrTo>
                <a:srgbClr val="FFFFFF">
                  <a:alpha val="0"/>
                </a:srgbClr>
              </a:clrTo>
            </a:clrChange>
          </a:blip>
          <a:srcRect l="24150" t="42707" r="31587" b="33202"/>
          <a:stretch/>
        </p:blipFill>
        <p:spPr>
          <a:xfrm>
            <a:off x="1610618" y="2869433"/>
            <a:ext cx="4870834" cy="1474205"/>
          </a:xfrm>
          <a:prstGeom prst="rect">
            <a:avLst/>
          </a:prstGeom>
        </p:spPr>
      </p:pic>
      <p:sp>
        <p:nvSpPr>
          <p:cNvPr id="12" name="타원 11"/>
          <p:cNvSpPr/>
          <p:nvPr/>
        </p:nvSpPr>
        <p:spPr>
          <a:xfrm>
            <a:off x="1210235" y="5688106"/>
            <a:ext cx="349623" cy="349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14" name="타원 13"/>
          <p:cNvSpPr/>
          <p:nvPr/>
        </p:nvSpPr>
        <p:spPr>
          <a:xfrm>
            <a:off x="5195049" y="5706035"/>
            <a:ext cx="349623" cy="349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Tree>
    <p:extLst>
      <p:ext uri="{BB962C8B-B14F-4D97-AF65-F5344CB8AC3E}">
        <p14:creationId xmlns:p14="http://schemas.microsoft.com/office/powerpoint/2010/main" val="2055856909"/>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spPr>
      <a:bodyPr rtlCol="0" anchor="ctr"/>
      <a:lstStyle>
        <a:defPPr algn="ctr">
          <a:defRPr sz="2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78278</TotalTime>
  <Words>7788</Words>
  <Application>Microsoft Office PowerPoint</Application>
  <PresentationFormat>화면 슬라이드 쇼(4:3)</PresentationFormat>
  <Paragraphs>1157</Paragraphs>
  <Slides>52</Slides>
  <Notes>52</Notes>
  <HiddenSlides>0</HiddenSlides>
  <MMClips>2</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52</vt:i4>
      </vt:variant>
    </vt:vector>
  </HeadingPairs>
  <TitlesOfParts>
    <vt:vector size="63" baseType="lpstr">
      <vt:lpstr>等线</vt:lpstr>
      <vt:lpstr>等线 Light</vt:lpstr>
      <vt:lpstr>Microsoft YaHei</vt:lpstr>
      <vt:lpstr>Microsoft YaHei</vt:lpstr>
      <vt:lpstr>宋体</vt:lpstr>
      <vt:lpstr>맑은 고딕</vt:lpstr>
      <vt:lpstr>Arial</vt:lpstr>
      <vt:lpstr>Arial Black</vt:lpstr>
      <vt:lpstr>Calibri</vt:lpstr>
      <vt:lpstr>Wingdings</vt:lpstr>
      <vt:lpstr>2016-VI主题-蓝</vt:lpstr>
      <vt:lpstr>Competition of Social Opinions  on Two-Layer Networks</vt:lpstr>
      <vt:lpstr>Contents</vt:lpstr>
      <vt:lpstr>Background</vt:lpstr>
      <vt:lpstr>Background</vt:lpstr>
      <vt:lpstr>Research Direction</vt:lpstr>
      <vt:lpstr>Research Direction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Simulation Results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Influences of key nodes on competition</vt:lpstr>
      <vt:lpstr>PowerPoint 프레젠테이션</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Summary(1)</vt:lpstr>
      <vt:lpstr>Summary(2)</vt:lpstr>
      <vt:lpstr>Discussion and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Purple</cp:lastModifiedBy>
  <cp:revision>765</cp:revision>
  <cp:lastPrinted>2019-07-22T07:01:49Z</cp:lastPrinted>
  <dcterms:created xsi:type="dcterms:W3CDTF">2016-04-20T02:59:17Z</dcterms:created>
  <dcterms:modified xsi:type="dcterms:W3CDTF">2020-01-13T08:27:43Z</dcterms:modified>
</cp:coreProperties>
</file>